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39"/>
  </p:notesMasterIdLst>
  <p:sldIdLst>
    <p:sldId id="256" r:id="rId6"/>
    <p:sldId id="374" r:id="rId7"/>
    <p:sldId id="375" r:id="rId8"/>
    <p:sldId id="259" r:id="rId9"/>
    <p:sldId id="275" r:id="rId10"/>
    <p:sldId id="271" r:id="rId11"/>
    <p:sldId id="378" r:id="rId12"/>
    <p:sldId id="379" r:id="rId13"/>
    <p:sldId id="380" r:id="rId14"/>
    <p:sldId id="381" r:id="rId15"/>
    <p:sldId id="382" r:id="rId16"/>
    <p:sldId id="261" r:id="rId17"/>
    <p:sldId id="384" r:id="rId18"/>
    <p:sldId id="386" r:id="rId19"/>
    <p:sldId id="385" r:id="rId20"/>
    <p:sldId id="383" r:id="rId21"/>
    <p:sldId id="281" r:id="rId22"/>
    <p:sldId id="370" r:id="rId23"/>
    <p:sldId id="361" r:id="rId24"/>
    <p:sldId id="364" r:id="rId25"/>
    <p:sldId id="360" r:id="rId26"/>
    <p:sldId id="366" r:id="rId27"/>
    <p:sldId id="367" r:id="rId28"/>
    <p:sldId id="371" r:id="rId29"/>
    <p:sldId id="372" r:id="rId30"/>
    <p:sldId id="387" r:id="rId31"/>
    <p:sldId id="388" r:id="rId32"/>
    <p:sldId id="272" r:id="rId33"/>
    <p:sldId id="277" r:id="rId34"/>
    <p:sldId id="276" r:id="rId35"/>
    <p:sldId id="389" r:id="rId36"/>
    <p:sldId id="278" r:id="rId37"/>
    <p:sldId id="273" r:id="rId38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30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FU – County Administrator" userId="bcedc33a-651f-4363-8c84-31d0608c74bf" providerId="ADAL" clId="{88246D06-2052-4A96-8A0B-3E610B16121A}"/>
    <pc:docChg chg="modSld">
      <pc:chgData name="GRFU – County Administrator" userId="bcedc33a-651f-4363-8c84-31d0608c74bf" providerId="ADAL" clId="{88246D06-2052-4A96-8A0B-3E610B16121A}" dt="2022-07-06T11:03:06.377" v="17" actId="20577"/>
      <pc:docMkLst>
        <pc:docMk/>
      </pc:docMkLst>
      <pc:sldChg chg="modSp mod">
        <pc:chgData name="GRFU – County Administrator" userId="bcedc33a-651f-4363-8c84-31d0608c74bf" providerId="ADAL" clId="{88246D06-2052-4A96-8A0B-3E610B16121A}" dt="2022-07-06T11:03:06.377" v="17" actId="20577"/>
        <pc:sldMkLst>
          <pc:docMk/>
          <pc:sldMk cId="2906927430" sldId="277"/>
        </pc:sldMkLst>
        <pc:spChg chg="mod">
          <ac:chgData name="GRFU – County Administrator" userId="bcedc33a-651f-4363-8c84-31d0608c74bf" providerId="ADAL" clId="{88246D06-2052-4A96-8A0B-3E610B16121A}" dt="2022-07-06T11:03:06.377" v="17" actId="20577"/>
          <ac:spMkLst>
            <pc:docMk/>
            <pc:sldMk cId="2906927430" sldId="277"/>
            <ac:spMk id="7" creationId="{DD6E71FA-77CC-4799-BDAF-EB542F605F2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0DA43-D0D3-4173-9F6E-A80A4929CDCD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1B077-B058-4386-A6EB-D2EDC29BA5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405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D0A21-2D1A-4C4A-BCCA-C2ACE08141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0EB30E-A3F1-4875-9994-ED0CC0520A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78FDA-9C7C-4907-A0DC-49272896A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F3508-D52A-45A1-A69E-050758B9424C}" type="datetime1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5336A-5E17-4C50-BF8C-1B6C43478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7B483-7F85-47DD-AD78-A04DCBBD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396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649F-7542-4154-A03E-B4A58A432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1E699-512E-4120-93C3-D349DCD954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45D255-309D-4E36-99BE-F123B65E1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EBCAC-C1FA-4F7C-ABC7-5BE852957EFB}" type="datetime1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5D8CCD-2B27-4FB3-9257-EBADFEF8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C1A91-8451-4D33-A82D-74EFC2D3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558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72A86F-53CF-4C17-90C1-9D92E3B7E3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A1CC10-D2AD-4D3A-8514-261FCAF663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C2AA67-51C3-4E9F-B097-41DEDBF09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CE25-08D9-4FB7-9FD0-99B921371768}" type="datetime1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7E1DB-CC48-45D8-8EB7-F0F3011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CB76-01AA-4C76-B526-25F60C63C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80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E6AD8-41F1-486A-B82B-F32154A0F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83C7F1-CA4C-4BF2-A30D-410DF289A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1257F-BC4A-4C08-A42C-C76A95D89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21AD5-87E9-4FBE-A36C-AD578518A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F09F0-B1AB-438A-BD41-1BE59AA04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930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F424-00AF-4D09-9F35-C21F21DF8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4275AE-197A-4504-B2D6-518385667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A4421-3BF4-4E96-A639-71C6E5E01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FC8E0-BEE3-4401-8E5A-AE9EAB029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462D9-2A06-4F10-BD1B-2154F5E1A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282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5B921-7BC5-4DD0-BD25-6CD6413AD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95817-6A0E-402C-873A-B2A96E736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5F240-95AA-4E5C-996A-914C249F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2EA66-C5F5-4AAA-826E-7871F6C49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996B1-BF9A-4E2D-938B-B9704A30C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90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F5BFE-B67C-4C65-A5A4-034E6FA1A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20A84-067E-4E18-BB72-865F97DDD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E8CF59-C6C2-4D26-88C8-DC3126B33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32D41-6098-4C39-BEEF-8BFFFD562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1497CB-6F0C-44FB-A200-8D91CC40C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B360DA-4487-4A26-8E5A-29D75694C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482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C3716-8C14-4E31-BC8E-002BA05F0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BFC48-5561-42E8-B614-2CA2C6DD93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C75377-9316-4686-890D-CC7C9E595F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D117AD-D457-4FEB-A089-E59EA8600A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74F7D9-E367-442E-8C34-39339CA454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B5BBB7-14A2-468C-BF7F-8AAA182E7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2242E9-5764-4512-A7E0-C38B744F8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FCF696-67E7-4C13-845E-14CE80AE4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6990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06F43-35BE-4B59-8285-ECDD92713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6F8CE7-C71B-490A-8F21-2A057FAF4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B461DB-A0AF-44DE-AF9F-CC702CE27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D4E6A2-A04E-4222-A1CE-E91C1D9AF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8939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5DE78E-BBD1-4A10-A199-4F5FD8BF3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132D34-360C-4CC0-98E6-853D3C89C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58A9A-3E49-4464-BC41-0D79CBBC9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665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21338-4619-4010-A3EC-0FE7E44AA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DC04E-F656-4CFA-8C0A-076E87E88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224BD6-1B7D-4D9B-8C56-EFCF30D78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8282F4-532D-42B1-BF69-B6D90632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F7354-BE04-4529-B426-334681F6E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3C5C0A-383E-4DDF-A786-2240785F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485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CE012-186C-4247-8362-10E6B0116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D89BB-A857-4DE4-89DF-5644291C3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EE7A9-BDA2-4D55-9C85-BAD1CAF47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3905C-1C44-4537-8E4E-B1901513E65E}" type="datetime1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50B35-580F-48A5-963F-66710B10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1AAAE-FBA5-4E99-9D78-739EB9163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50676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D3539-C3D1-404D-886F-70D646519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07E7B2-0CE3-4CEF-987E-F3C93D355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671C90-8ECD-4E92-A973-A8F524F99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2FACFD-AAE0-4FD7-830A-5DA9B507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A2021-002A-44C5-9405-409015394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221AB-F9B9-477E-BC84-2713F555C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5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239A2-8355-46DA-9CC4-F30BDA6F3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D75D76-C38E-41DC-8C78-383C2AE406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77F53D-2331-4077-B12A-0520E1255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881963-2037-48B4-9FA1-332393E6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95A46-7DA4-470D-A825-318B29595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266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3A84BA-DF73-47E6-A327-A0116C6B4C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E4C036-8CEA-448B-8430-2250DD8CB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BE6D9-D538-42F3-8E1F-4A5B0BA3A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A4F85-39EB-4A7D-9E4B-E638E07EA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F7BBF-4CD8-4E4B-A9E9-3E93CFDB1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30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14F78-410D-4AD5-8E08-28EDCF4D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E9401-413F-4447-BFB2-2E078DF63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8D0F2-A0F3-4DC1-ACFD-0AD92E315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69F9-125A-4EF6-9B5D-E956CF082CED}" type="datetime1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C7A3A-EA2E-4281-856D-1D19FD3DD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ABD61-5DEE-4E1B-8272-AA0E6CAF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199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1B5ED-C95A-4920-BDA0-759764D19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80FA4-40EC-416A-845F-457D6D544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6FB499-03E5-4D2F-9D5D-4B9707F7FF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07B3A3-2D0B-41EC-81E7-4F6C2DF12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A8B4F-221F-4AE5-BE8A-4256CF42B993}" type="datetime1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A30F3-DACC-4B59-8033-BB83C4F0C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656CB-A68D-4B22-9AE4-912E00B1F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37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000C5-6489-4C71-A97C-D0CAFCA15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D3E29-F364-482E-8B11-61403D50D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A2CD2-4129-4702-A410-6A66F85E0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5BD77-6DDC-44D9-9CA9-5803389A5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C96F26-2E9E-4DA7-8B5B-D5ECDE0040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E3CE28-2EA2-46F2-AA10-2D78FA3F2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F8C69-D3F0-4B6E-8B18-65F16F68A38D}" type="datetime1">
              <a:rPr lang="en-GB" smtClean="0"/>
              <a:t>06/07/2022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7EF36B-5BB1-48F8-9F01-08F0061C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67DEA-348E-428C-B218-20237615D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82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C47CF-21AE-4A9A-93A1-E150CCA21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4BE68E-2F52-417F-BF1C-1FAD47369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4A99F-3EAB-4529-993A-2EE12B4CBC79}" type="datetime1">
              <a:rPr lang="en-GB" smtClean="0"/>
              <a:t>06/07/2022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C6BDFC-356F-4730-9B19-B2E2ADAFA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FB64D7-D058-4CDF-88B6-D48D9C4E3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2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AF48EF-B239-4C65-A0C6-61B43754A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DE39-5840-414A-909B-952A65B04DB3}" type="datetime1">
              <a:rPr lang="en-GB" smtClean="0"/>
              <a:t>06/07/2022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B50A8C-C3B6-4906-8428-78D0165C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0A6C58-8BD6-4DA1-9DC9-538788BC1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6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E09E5-C256-41C4-ADD2-B1434E542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1D94C-BFC2-4381-BE76-B1616F7D8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DD6930-241E-4542-8917-98ED0E2EE7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DB935-826A-4658-AFC0-6D4FF629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0467D-A07B-42BE-920F-6D169F61623A}" type="datetime1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9E6D2-1F57-4E45-B5CF-C9069226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7967A-201B-427B-AD5E-6F0087696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759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16DAE-F2C0-4710-A4A0-7FE5D1369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DC5123-5123-46EE-9F6A-E267B1CE5A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8F278-4122-41C3-9085-66D8EFEF1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B94FA5-0BE2-4E42-A216-237727A0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2EE7-F417-41EC-A6B7-C5BAC3FC6EA8}" type="datetime1">
              <a:rPr lang="en-GB" smtClean="0"/>
              <a:t>06/07/2022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3A0F6-B60B-49CA-8BE1-82BF08368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D4975-DFF8-41C9-857D-4E85470B5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979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E38FF0-4E9D-4C88-8579-E7F9DDD2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912809-D41F-4DB2-9F8A-8F3E08A27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14893-A48C-45F1-AE23-67F6D7D6D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23EE-1073-4ACB-9195-CE19CF812D80}" type="datetime1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1DCDB-20A5-45CD-9479-E8D946B8D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E9AEB-3248-4F56-BF3F-7ACD22E93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383D2-B75C-424D-83B0-B3999489AD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909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0E6053-02BE-4C75-B2DB-86ABFA686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471513-5295-45F8-931B-14C46EDA1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D974D-F65B-4AD4-9462-BA72ABF347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03619-EC6D-4EAC-A0D8-C98F2FDF0CD3}" type="datetimeFigureOut">
              <a:rPr lang="en-GB" smtClean="0"/>
              <a:t>06/07/2022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65FAF-B023-462A-AFDF-A0E426F87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1C0E7-FF4A-4741-9434-81A47A8639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362DD-3CC2-40E7-A482-2860EFD9E6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92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cid:b4413ab6-0b99-46bf-85f1-c72e2e6824e2@GBRP265.PROD.OUTLOOK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7D1970-9DF7-4C16-9330-390E11CB1F3F}"/>
              </a:ext>
            </a:extLst>
          </p:cNvPr>
          <p:cNvSpPr txBox="1"/>
          <p:nvPr/>
        </p:nvSpPr>
        <p:spPr>
          <a:xfrm>
            <a:off x="1524000" y="1600200"/>
            <a:ext cx="8907887" cy="3430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endParaRPr lang="en-GB" sz="4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4400" b="1" dirty="0">
                <a:solidFill>
                  <a:prstClr val="black"/>
                </a:solidFill>
                <a:latin typeface="Edo" panose="02000000000000000000" pitchFamily="2" charset="0"/>
              </a:rPr>
              <a:t>Annual General Meeting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~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 </a:t>
            </a:r>
            <a:r>
              <a:rPr lang="en-GB" sz="3600" dirty="0">
                <a:solidFill>
                  <a:prstClr val="black"/>
                </a:solidFill>
                <a:latin typeface="Edo" panose="02000000000000000000" pitchFamily="2" charset="0"/>
              </a:rPr>
              <a:t>Wednesday 6th July 2022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en-GB" sz="4400" b="1" i="1" dirty="0">
                <a:solidFill>
                  <a:prstClr val="black"/>
                </a:solidFill>
                <a:latin typeface="Georgia" panose="02040502050405020303" pitchFamily="18" charset="0"/>
              </a:rPr>
              <a:t>@ </a:t>
            </a:r>
            <a:r>
              <a:rPr lang="en-GB" sz="3600" dirty="0">
                <a:solidFill>
                  <a:prstClr val="black"/>
                </a:solidFill>
                <a:latin typeface="Edo" panose="02000000000000000000" pitchFamily="2" charset="0"/>
              </a:rPr>
              <a:t>Longlevens RFC</a:t>
            </a:r>
          </a:p>
        </p:txBody>
      </p:sp>
    </p:spTree>
    <p:extLst>
      <p:ext uri="{BB962C8B-B14F-4D97-AF65-F5344CB8AC3E}">
        <p14:creationId xmlns:p14="http://schemas.microsoft.com/office/powerpoint/2010/main" val="3859567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85084-FC9C-B7E9-3A86-4F28914DA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E0134B-88FA-7A6F-927F-AE45A80F49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2328"/>
            <a:ext cx="12386101" cy="69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53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67AE4-2EC0-2C2B-84D9-0CACA3CF5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EFFD-EE90-F98D-CDFC-0693698AD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818C18-4C04-82D3-FBB0-4C5604700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7512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67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2252151" y="1756508"/>
            <a:ext cx="78045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600" b="1" dirty="0">
              <a:latin typeface="Georgia" panose="02040502050405020303" pitchFamily="18" charset="0"/>
            </a:endParaRPr>
          </a:p>
          <a:p>
            <a:pPr algn="ctr"/>
            <a:r>
              <a:rPr lang="en-GB" sz="3600" b="1" dirty="0">
                <a:latin typeface="Edo" panose="02000000000000000000" pitchFamily="2" charset="0"/>
              </a:rPr>
              <a:t>GRFU Overview 2021</a:t>
            </a:r>
            <a:r>
              <a:rPr lang="en-GB" sz="3600" b="1" dirty="0">
                <a:latin typeface="Footlight MT Light" panose="020B0604020202020204" pitchFamily="18" charset="0"/>
                <a:cs typeface="Dreaming Outloud Script Pro" panose="020B0604020202020204" pitchFamily="66" charset="0"/>
              </a:rPr>
              <a:t>/</a:t>
            </a:r>
            <a:r>
              <a:rPr lang="en-GB" sz="3600" b="1" dirty="0">
                <a:latin typeface="Edo" panose="02000000000000000000" pitchFamily="2" charset="0"/>
              </a:rPr>
              <a:t>22</a:t>
            </a:r>
          </a:p>
          <a:p>
            <a:pPr algn="ctr"/>
            <a:r>
              <a:rPr lang="en-GB" sz="3600" b="1" dirty="0">
                <a:latin typeface="Georgia" panose="02040502050405020303" pitchFamily="18" charset="0"/>
              </a:rPr>
              <a:t>~</a:t>
            </a:r>
          </a:p>
          <a:p>
            <a:pPr algn="ctr"/>
            <a:r>
              <a:rPr lang="en-GB" sz="3600" dirty="0">
                <a:latin typeface="Edo" panose="02000000000000000000" pitchFamily="2" charset="0"/>
              </a:rPr>
              <a:t>Simon Collyer-Bristow</a:t>
            </a:r>
          </a:p>
        </p:txBody>
      </p:sp>
    </p:spTree>
    <p:extLst>
      <p:ext uri="{BB962C8B-B14F-4D97-AF65-F5344CB8AC3E}">
        <p14:creationId xmlns:p14="http://schemas.microsoft.com/office/powerpoint/2010/main" val="1642085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4D901F-927D-6EFB-6104-9E714FBC5FA8}"/>
              </a:ext>
            </a:extLst>
          </p:cNvPr>
          <p:cNvSpPr txBox="1"/>
          <p:nvPr/>
        </p:nvSpPr>
        <p:spPr>
          <a:xfrm>
            <a:off x="2616200" y="1333379"/>
            <a:ext cx="6959600" cy="4044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HIGHS</a:t>
            </a:r>
            <a:r>
              <a:rPr lang="en-GB" sz="3600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: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RETURN TO RUGBY </a:t>
            </a:r>
            <a:r>
              <a:rPr lang="en-GB" sz="2400" b="1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&amp;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ON-FIELD ACTIVITIES 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AGE-GRADE REPRESENTATIVE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RETURN OF COMBINATION CUPS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7 AGE-GRADE FESTIVALS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GROWTH IN WOMEN</a:t>
            </a:r>
            <a:r>
              <a:rPr lang="en-GB" sz="2400" b="1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 &amp;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GIRLS</a:t>
            </a:r>
            <a:r>
              <a:rPr lang="en-GB" sz="2400" b="1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’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RUGBY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</a:rPr>
              <a:t>OFFER OF FIRST AID</a:t>
            </a:r>
            <a:r>
              <a:rPr lang="en-GB" sz="2400" b="1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 &amp;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</a:rPr>
              <a:t>REFEREE COURSES</a:t>
            </a:r>
            <a:endParaRPr lang="en-GB" sz="2400" dirty="0">
              <a:latin typeface="Ed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999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4D901F-927D-6EFB-6104-9E714FBC5FA8}"/>
              </a:ext>
            </a:extLst>
          </p:cNvPr>
          <p:cNvSpPr txBox="1"/>
          <p:nvPr/>
        </p:nvSpPr>
        <p:spPr>
          <a:xfrm>
            <a:off x="2598615" y="1304762"/>
            <a:ext cx="6150708" cy="4049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dirty="0"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LOW</a:t>
            </a:r>
            <a:r>
              <a:rPr lang="en-GB" sz="36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S</a:t>
            </a:r>
            <a:r>
              <a:rPr lang="en-GB" sz="3600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400" dirty="0">
              <a:effectLst/>
              <a:latin typeface="Dreaming Outloud Script Pro" panose="03050502040304050704" pitchFamily="66" charset="0"/>
              <a:ea typeface="Arial" panose="020B0604020202020204" pitchFamily="34" charset="0"/>
              <a:cs typeface="Dreaming Outloud Script Pro" panose="03050502040304050704" pitchFamily="66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PLAYING NUMBERS</a:t>
            </a:r>
            <a:r>
              <a:rPr lang="en-GB" sz="2400" b="1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 &amp;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CRY-OFFS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REFEREE SHORTAGES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DECLINE IN CORE VALUES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GROWTH IN MATCH OFFICIAL ABUSE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NO ADULT REPRESENTATIVE RUGBY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800" dirty="0">
              <a:effectLst/>
              <a:latin typeface="Edo" panose="02000000000000000000" pitchFamily="2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227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96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2193702" y="881184"/>
            <a:ext cx="7804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600" b="1" dirty="0">
              <a:latin typeface="Georgia" panose="02040502050405020303" pitchFamily="18" charset="0"/>
            </a:endParaRPr>
          </a:p>
          <a:p>
            <a:pPr algn="ctr"/>
            <a:r>
              <a:rPr lang="en-GB" sz="3600" dirty="0">
                <a:latin typeface="Edo" panose="02000000000000000000" pitchFamily="2" charset="0"/>
              </a:rPr>
              <a:t>GRFU main Objectives 2022</a:t>
            </a:r>
            <a:r>
              <a:rPr lang="en-GB" sz="3200" dirty="0"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/</a:t>
            </a:r>
            <a:r>
              <a:rPr lang="en-GB" sz="3600" dirty="0">
                <a:latin typeface="Edo" panose="02000000000000000000" pitchFamily="2" charset="0"/>
              </a:rPr>
              <a:t>23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EAB38A-1F2D-5DCF-F13B-6AEE952C3BF4}"/>
              </a:ext>
            </a:extLst>
          </p:cNvPr>
          <p:cNvSpPr txBox="1"/>
          <p:nvPr/>
        </p:nvSpPr>
        <p:spPr>
          <a:xfrm>
            <a:off x="2584938" y="2544428"/>
            <a:ext cx="6568831" cy="2713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CB REVIEW</a:t>
            </a:r>
            <a:r>
              <a:rPr lang="en-GB" sz="2800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,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RE-STRUCTURE</a:t>
            </a:r>
            <a:r>
              <a:rPr lang="en-GB" sz="3200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 &amp;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RE-BOOT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COMPETITIONS BED-IN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ADDRESS DISCIPLINE ISSUES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FINANCE</a:t>
            </a:r>
            <a:r>
              <a:rPr lang="en-GB" sz="3200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,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FUNDING</a:t>
            </a:r>
            <a:r>
              <a:rPr lang="en-GB" sz="3200" dirty="0">
                <a:effectLst/>
                <a:latin typeface="Dreaming Outloud Script Pro" panose="03050502040304050704" pitchFamily="66" charset="0"/>
                <a:ea typeface="Arial" panose="020B0604020202020204" pitchFamily="34" charset="0"/>
                <a:cs typeface="Dreaming Outloud Script Pro" panose="03050502040304050704" pitchFamily="66" charset="0"/>
              </a:rPr>
              <a:t> &amp; </a:t>
            </a: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SPONSORSHIP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Edo" panose="02000000000000000000" pitchFamily="2" charset="0"/>
                <a:ea typeface="Arial" panose="020B0604020202020204" pitchFamily="34" charset="0"/>
                <a:cs typeface="Calibri" panose="020F0502020204030204" pitchFamily="34" charset="0"/>
              </a:rPr>
              <a:t>BUILD-UP VOLUNTEER NUMBERS</a:t>
            </a:r>
            <a:endParaRPr lang="en-GB" sz="2400" dirty="0">
              <a:effectLst/>
              <a:latin typeface="Edo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6444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2193702" y="1755637"/>
            <a:ext cx="7804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600" b="1" dirty="0">
              <a:latin typeface="Georgia" panose="02040502050405020303" pitchFamily="18" charset="0"/>
            </a:endParaRPr>
          </a:p>
          <a:p>
            <a:pPr algn="ctr"/>
            <a:r>
              <a:rPr lang="en-GB" sz="3600" b="1" dirty="0">
                <a:latin typeface="Edo" panose="02000000000000000000" pitchFamily="2" charset="0"/>
              </a:rPr>
              <a:t>Questions ? </a:t>
            </a:r>
            <a:endParaRPr lang="en-GB" sz="36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331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2252151" y="1756508"/>
            <a:ext cx="78045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600" b="1" dirty="0">
              <a:latin typeface="Georgia" panose="02040502050405020303" pitchFamily="18" charset="0"/>
            </a:endParaRPr>
          </a:p>
          <a:p>
            <a:pPr algn="ctr"/>
            <a:r>
              <a:rPr lang="en-GB" sz="3600" b="1" dirty="0">
                <a:latin typeface="Edo" panose="02000000000000000000" pitchFamily="2" charset="0"/>
              </a:rPr>
              <a:t>CB restructure</a:t>
            </a:r>
          </a:p>
          <a:p>
            <a:pPr algn="ctr"/>
            <a:r>
              <a:rPr lang="en-GB" sz="3600" b="1" dirty="0">
                <a:latin typeface="Georgia" panose="02040502050405020303" pitchFamily="18" charset="0"/>
              </a:rPr>
              <a:t>~</a:t>
            </a:r>
          </a:p>
          <a:p>
            <a:pPr algn="ctr"/>
            <a:r>
              <a:rPr lang="en-GB" sz="3600" dirty="0">
                <a:latin typeface="Edo" panose="02000000000000000000" pitchFamily="2" charset="0"/>
              </a:rPr>
              <a:t>MARK NICHOLSON</a:t>
            </a:r>
          </a:p>
        </p:txBody>
      </p:sp>
    </p:spTree>
    <p:extLst>
      <p:ext uri="{BB962C8B-B14F-4D97-AF65-F5344CB8AC3E}">
        <p14:creationId xmlns:p14="http://schemas.microsoft.com/office/powerpoint/2010/main" val="3091350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D2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0072D9-DE36-75CD-5CE1-321F048543D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92445" y="806874"/>
            <a:ext cx="9584362" cy="5391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0B0BB-C011-8366-B768-4AD829A680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4558" y="806874"/>
            <a:ext cx="6540856" cy="74477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kern="1200" dirty="0">
                <a:solidFill>
                  <a:srgbClr val="990033"/>
                </a:solidFill>
                <a:latin typeface="Edo" panose="02000000000000000000" pitchFamily="2" charset="0"/>
              </a:rPr>
              <a:t>PROPOSED </a:t>
            </a:r>
            <a:br>
              <a:rPr lang="en-US" sz="4000" b="1" kern="1200" dirty="0">
                <a:solidFill>
                  <a:srgbClr val="990033"/>
                </a:solidFill>
                <a:latin typeface="Edo" panose="02000000000000000000" pitchFamily="2" charset="0"/>
              </a:rPr>
            </a:br>
            <a:r>
              <a:rPr lang="en-US" sz="4000" b="1" kern="1200" dirty="0">
                <a:solidFill>
                  <a:srgbClr val="990033"/>
                </a:solidFill>
                <a:latin typeface="Edo" panose="02000000000000000000" pitchFamily="2" charset="0"/>
              </a:rPr>
              <a:t>CB STRUCTURE</a:t>
            </a:r>
          </a:p>
        </p:txBody>
      </p:sp>
    </p:spTree>
    <p:extLst>
      <p:ext uri="{BB962C8B-B14F-4D97-AF65-F5344CB8AC3E}">
        <p14:creationId xmlns:p14="http://schemas.microsoft.com/office/powerpoint/2010/main" val="4205118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F784FA-3D17-5B9F-BF90-D6DB592584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1" r="2205"/>
          <a:stretch/>
        </p:blipFill>
        <p:spPr>
          <a:xfrm>
            <a:off x="-3047" y="0"/>
            <a:ext cx="9669642" cy="6857990"/>
          </a:xfrm>
          <a:prstGeom prst="rect">
            <a:avLst/>
          </a:prstGeom>
        </p:spPr>
      </p:pic>
      <p:sp>
        <p:nvSpPr>
          <p:cNvPr id="53" name="Rectangle 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01B4B-A4EC-4500-927C-D7998C03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0967" y="365125"/>
            <a:ext cx="3825248" cy="10300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ON-FIELD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E2152083-4276-7EE9-8BBD-F3A072A759DB}"/>
              </a:ext>
            </a:extLst>
          </p:cNvPr>
          <p:cNvSpPr/>
          <p:nvPr/>
        </p:nvSpPr>
        <p:spPr>
          <a:xfrm>
            <a:off x="6476214" y="1508289"/>
            <a:ext cx="4680000" cy="46800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Competitions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Festivals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Age Grade, Schools,  Colleges &amp; Universities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Senior Men’s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Women 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Girls’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Coaching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Representative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Academies, CoE, DPP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Referee Societies</a:t>
            </a:r>
          </a:p>
        </p:txBody>
      </p:sp>
    </p:spTree>
    <p:extLst>
      <p:ext uri="{BB962C8B-B14F-4D97-AF65-F5344CB8AC3E}">
        <p14:creationId xmlns:p14="http://schemas.microsoft.com/office/powerpoint/2010/main" val="139155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16707837-EA16-366C-CF7F-3BC89F735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436" y="982639"/>
            <a:ext cx="6659451" cy="460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45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Rectangle 5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8E1695-CA38-DB4B-F3DF-6CFEA48F7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01B4B-A4EC-4500-927C-D7998C03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1" y="365125"/>
            <a:ext cx="3650510" cy="8357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OFF-FIELD</a:t>
            </a:r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E2152083-4276-7EE9-8BBD-F3A072A759DB}"/>
              </a:ext>
            </a:extLst>
          </p:cNvPr>
          <p:cNvSpPr/>
          <p:nvPr/>
        </p:nvSpPr>
        <p:spPr>
          <a:xfrm>
            <a:off x="6502121" y="1812875"/>
            <a:ext cx="4680000" cy="4680000"/>
          </a:xfrm>
          <a:prstGeom prst="flowChartConnector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Patrons &amp; Membership 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Sponsorship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Purchasing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Facilities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Funding &amp; Grants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International Tickets</a:t>
            </a:r>
          </a:p>
        </p:txBody>
      </p:sp>
    </p:spTree>
    <p:extLst>
      <p:ext uri="{BB962C8B-B14F-4D97-AF65-F5344CB8AC3E}">
        <p14:creationId xmlns:p14="http://schemas.microsoft.com/office/powerpoint/2010/main" val="186989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 descr="Several hands raised and ready to answer a question">
            <a:extLst>
              <a:ext uri="{FF2B5EF4-FFF2-40B4-BE49-F238E27FC236}">
                <a16:creationId xmlns:a16="http://schemas.microsoft.com/office/drawing/2014/main" id="{B24E279E-71E8-7B24-64FB-C261EDB4A6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7" r="1566" b="-1"/>
          <a:stretch/>
        </p:blipFill>
        <p:spPr>
          <a:xfrm>
            <a:off x="0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01B4B-A4EC-4500-927C-D7998C03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213" y="394348"/>
            <a:ext cx="3859800" cy="11193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r"/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VOLUNTEER  </a:t>
            </a:r>
            <a:b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</a:br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DEVELOPMENT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FBF3F2BA-0FC1-450F-F537-45E232F2B731}"/>
              </a:ext>
            </a:extLst>
          </p:cNvPr>
          <p:cNvSpPr/>
          <p:nvPr/>
        </p:nvSpPr>
        <p:spPr>
          <a:xfrm>
            <a:off x="6428606" y="1908036"/>
            <a:ext cx="4680000" cy="4680000"/>
          </a:xfrm>
          <a:prstGeom prst="flowChart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914400" marR="0" lvl="1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Succession </a:t>
            </a:r>
          </a:p>
          <a:p>
            <a:pPr marL="914400" marR="0" lvl="1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Volunteers  </a:t>
            </a:r>
          </a:p>
          <a:p>
            <a:pPr marL="914400" marR="0" lvl="1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Awards</a:t>
            </a:r>
          </a:p>
          <a:p>
            <a:pPr marL="914400" marR="0" lvl="1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Diversity &amp; Inclusion</a:t>
            </a:r>
          </a:p>
        </p:txBody>
      </p:sp>
    </p:spTree>
    <p:extLst>
      <p:ext uri="{BB962C8B-B14F-4D97-AF65-F5344CB8AC3E}">
        <p14:creationId xmlns:p14="http://schemas.microsoft.com/office/powerpoint/2010/main" val="28833673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3C4929-709C-2B55-2E10-3627BEEDB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01B4B-A4EC-4500-927C-D7998C03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5939" y="-51850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GOVERNANCE </a:t>
            </a:r>
            <a:r>
              <a:rPr lang="en-US" sz="4000" b="1" dirty="0">
                <a:solidFill>
                  <a:srgbClr val="990033"/>
                </a:solidFill>
                <a:latin typeface="Algerian" panose="04020705040A02060702" pitchFamily="82" charset="0"/>
              </a:rPr>
              <a:t>&amp; </a:t>
            </a:r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WELFARE</a:t>
            </a:r>
          </a:p>
        </p:txBody>
      </p:sp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37C202A1-9011-6EF3-6642-16FC8C6EC490}"/>
              </a:ext>
            </a:extLst>
          </p:cNvPr>
          <p:cNvSpPr/>
          <p:nvPr/>
        </p:nvSpPr>
        <p:spPr>
          <a:xfrm>
            <a:off x="6438128" y="1909720"/>
            <a:ext cx="4680000" cy="4680000"/>
          </a:xfrm>
          <a:prstGeom prst="flowChartConnector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Discipline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Safeguarding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Player Welfare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RugbySafe</a:t>
            </a:r>
          </a:p>
          <a:p>
            <a:pPr marL="4572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2378639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Woman using a laptop">
            <a:extLst>
              <a:ext uri="{FF2B5EF4-FFF2-40B4-BE49-F238E27FC236}">
                <a16:creationId xmlns:a16="http://schemas.microsoft.com/office/drawing/2014/main" id="{FBFEF70B-3442-22AD-0446-16C0B27028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7" t="2063" r="4576" b="-3"/>
          <a:stretch/>
        </p:blipFill>
        <p:spPr>
          <a:xfrm>
            <a:off x="0" y="4729"/>
            <a:ext cx="7829605" cy="6853271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01B4B-A4EC-4500-927C-D7998C03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4761" y="-94920"/>
            <a:ext cx="4093306" cy="1839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COUNTY OFFICE</a:t>
            </a:r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FBF3F2BA-0FC1-450F-F537-45E232F2B731}"/>
              </a:ext>
            </a:extLst>
          </p:cNvPr>
          <p:cNvSpPr/>
          <p:nvPr/>
        </p:nvSpPr>
        <p:spPr>
          <a:xfrm>
            <a:off x="6425341" y="1744448"/>
            <a:ext cx="4680000" cy="4680000"/>
          </a:xfrm>
          <a:prstGeom prst="flowChartConnector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marL="571500" marR="0" lvl="1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#GRFU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Communications 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Media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Marketing &amp; Branding</a:t>
            </a:r>
          </a:p>
          <a:p>
            <a:pPr marL="914400" marR="0" lvl="1" indent="-3429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&amp;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673391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eople in discussion">
            <a:extLst>
              <a:ext uri="{FF2B5EF4-FFF2-40B4-BE49-F238E27FC236}">
                <a16:creationId xmlns:a16="http://schemas.microsoft.com/office/drawing/2014/main" id="{F784E477-C186-41A8-5CFA-A26B061395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" r="-1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01B4B-A4EC-4500-927C-D7998C03E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278" y="313552"/>
            <a:ext cx="5901180" cy="117144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dirty="0">
                <a:solidFill>
                  <a:srgbClr val="990033"/>
                </a:solidFill>
                <a:latin typeface="Edo" panose="02000000000000000000" pitchFamily="2" charset="0"/>
              </a:rPr>
              <a:t>EXECUTIVE COMMITTEE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606464-E205-3E8B-860C-656A90028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067" y="1850121"/>
            <a:ext cx="4688230" cy="469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17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D2F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0072D9-DE36-75CD-5CE1-321F048543D7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492445" y="806874"/>
            <a:ext cx="9584362" cy="5391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A30B0BB-C011-8366-B768-4AD829A680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4558" y="806874"/>
            <a:ext cx="6540856" cy="74477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 b="1" kern="1200" dirty="0">
                <a:solidFill>
                  <a:srgbClr val="990033"/>
                </a:solidFill>
                <a:latin typeface="Edo" panose="02000000000000000000" pitchFamily="2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0281658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Tribute RFU LEAGUES</a:t>
            </a:r>
            <a:r>
              <a:rPr lang="en-GB" sz="3600" dirty="0">
                <a:solidFill>
                  <a:prstClr val="black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– </a:t>
            </a: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2021</a:t>
            </a:r>
            <a:r>
              <a:rPr lang="en-GB" sz="3600" b="1" dirty="0">
                <a:solidFill>
                  <a:prstClr val="black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/</a:t>
            </a: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22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1A4BB4-DA04-AC21-711A-4CC0D2BE3E2E}"/>
              </a:ext>
            </a:extLst>
          </p:cNvPr>
          <p:cNvSpPr txBox="1"/>
          <p:nvPr/>
        </p:nvSpPr>
        <p:spPr>
          <a:xfrm>
            <a:off x="2973753" y="2355801"/>
            <a:ext cx="682673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Tribute Western Counties North    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~   Matson RFC</a:t>
            </a: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Tribute Gloucestershire Premier    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~   Longlevens RFC</a:t>
            </a: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Tribute Gloucestershire One North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~   Smiths RFC</a:t>
            </a: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Tribute Gloucestershire One South</a:t>
            </a: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</a:rPr>
              <a:t>~ 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Dursley RFC</a:t>
            </a: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Tribute Gloucestershire Two North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~   Cheltenham Civil Service RFC</a:t>
            </a: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Tribute Gloucestershire Two South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~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Old Colstonians RFC</a:t>
            </a:r>
          </a:p>
        </p:txBody>
      </p:sp>
    </p:spTree>
    <p:extLst>
      <p:ext uri="{BB962C8B-B14F-4D97-AF65-F5344CB8AC3E}">
        <p14:creationId xmlns:p14="http://schemas.microsoft.com/office/powerpoint/2010/main" val="2094730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GRFU DISTRICT LEAGUES </a:t>
            </a:r>
            <a:r>
              <a:rPr lang="en-GB" sz="3600" b="1" dirty="0">
                <a:solidFill>
                  <a:prstClr val="black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~</a:t>
            </a: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 2021</a:t>
            </a:r>
            <a:r>
              <a:rPr lang="en-GB" sz="3600" b="1" dirty="0">
                <a:solidFill>
                  <a:prstClr val="black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/</a:t>
            </a: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22 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1A4BB4-DA04-AC21-711A-4CC0D2BE3E2E}"/>
              </a:ext>
            </a:extLst>
          </p:cNvPr>
          <p:cNvSpPr txBox="1"/>
          <p:nvPr/>
        </p:nvSpPr>
        <p:spPr>
          <a:xfrm>
            <a:off x="2246923" y="2316163"/>
            <a:ext cx="313787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Bristol and District 1: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Winner ~ Yate  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Runner Up ~ Bristol Saracens 2</a:t>
            </a: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Bristol and District 2: 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Winner ~ Southmead 2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Runner Up ~ North Bristol 2	</a:t>
            </a:r>
          </a:p>
          <a:p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FC26C7-67A0-CD27-12A0-EDFBEB9F6F9D}"/>
              </a:ext>
            </a:extLst>
          </p:cNvPr>
          <p:cNvSpPr txBox="1"/>
          <p:nvPr/>
        </p:nvSpPr>
        <p:spPr>
          <a:xfrm>
            <a:off x="6807203" y="2338606"/>
            <a:ext cx="3727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Gloucester and District 1: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Winner ~ Cinderford 3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Runner Up ~ Longlevens 2</a:t>
            </a:r>
          </a:p>
          <a:p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Gloucester and District 2: 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Winner ~ Minchinhampton 2</a:t>
            </a: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Runner Up ~ Old Cryptians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18268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Referee Society </a:t>
            </a: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~</a:t>
            </a:r>
            <a:r>
              <a:rPr lang="en-GB" sz="3600" b="1" dirty="0">
                <a:solidFill>
                  <a:prstClr val="black"/>
                </a:solidFill>
                <a:latin typeface="Curlz MT" panose="04040404050702020202" pitchFamily="82" charset="0"/>
              </a:rPr>
              <a:t> </a:t>
            </a: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25 years service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E71FA-77CC-4799-BDAF-EB542F605F22}"/>
              </a:ext>
            </a:extLst>
          </p:cNvPr>
          <p:cNvSpPr txBox="1"/>
          <p:nvPr/>
        </p:nvSpPr>
        <p:spPr>
          <a:xfrm>
            <a:off x="2627290" y="2800529"/>
            <a:ext cx="8322263" cy="1856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Steve Bowen            ~  Gloucester &amp; District Referee Society</a:t>
            </a: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Adrian Stephenson  ~  Gloucester &amp; District Referee Society</a:t>
            </a: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Nigel Stephenson    ~   Gloucester &amp; District Referee Society 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400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339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Gloucestershire Awards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E71FA-77CC-4799-BDAF-EB542F605F22}"/>
              </a:ext>
            </a:extLst>
          </p:cNvPr>
          <p:cNvSpPr txBox="1"/>
          <p:nvPr/>
        </p:nvSpPr>
        <p:spPr>
          <a:xfrm>
            <a:off x="2581851" y="2379009"/>
            <a:ext cx="8322263" cy="245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Gino Beaumont   ~ </a:t>
            </a:r>
            <a:r>
              <a:rPr lang="en-GB" sz="1800" u="none" strike="noStrike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	Minchinhampton </a:t>
            </a: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RFC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Mike Delderfield  ~ 	Ashley Down Old Boys RFC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Billy Fishwick      ~ 	Gloucester &amp; District Referee Society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Stan Fritchley     ~  </a:t>
            </a:r>
            <a:r>
              <a:rPr lang="en-GB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ld Cryptians RFC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Derek Golding    </a:t>
            </a:r>
            <a:r>
              <a:rPr lang="en-GB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~ 	</a:t>
            </a: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Kingswood RFC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dirty="0"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John Wood         ~ 	Cinderford RFC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1800" u="none" strike="noStrike" dirty="0">
                <a:effectLst/>
                <a:uFill>
                  <a:solidFill>
                    <a:srgbClr val="000000"/>
                  </a:solidFill>
                </a:uFill>
                <a:latin typeface="Arial" panose="020B0604020202020204" pitchFamily="34" charset="0"/>
                <a:ea typeface="Calibri" panose="020F0502020204030204" pitchFamily="34" charset="0"/>
              </a:rPr>
              <a:t>Rob Worgan       ~ 	Cinderford RFC</a:t>
            </a: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927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1D24FE-1682-F716-285A-B615E3E9F13A}"/>
              </a:ext>
            </a:extLst>
          </p:cNvPr>
          <p:cNvSpPr txBox="1"/>
          <p:nvPr/>
        </p:nvSpPr>
        <p:spPr>
          <a:xfrm>
            <a:off x="2206388" y="3379802"/>
            <a:ext cx="7165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Chris Harding &amp; Nick Anthony  ~  Bristol Saracens RFC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B7E0B5-9217-CA71-2297-F855E57E61C0}"/>
              </a:ext>
            </a:extLst>
          </p:cNvPr>
          <p:cNvSpPr txBox="1"/>
          <p:nvPr/>
        </p:nvSpPr>
        <p:spPr>
          <a:xfrm>
            <a:off x="2947916" y="1523515"/>
            <a:ext cx="6346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Edo" panose="02000000000000000000" pitchFamily="2" charset="0"/>
              </a:rPr>
              <a:t>National Finalists from Gloucestershire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3AA4B7-0FD3-E1A6-140E-7046F272FEC2}"/>
              </a:ext>
            </a:extLst>
          </p:cNvPr>
          <p:cNvSpPr txBox="1"/>
          <p:nvPr/>
        </p:nvSpPr>
        <p:spPr>
          <a:xfrm>
            <a:off x="2206387" y="4125397"/>
            <a:ext cx="77087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Gary Coles &amp; Sean O’Reilly       ~   St Mary’s Old Boys RFC </a:t>
            </a:r>
          </a:p>
        </p:txBody>
      </p:sp>
    </p:spTree>
    <p:extLst>
      <p:ext uri="{BB962C8B-B14F-4D97-AF65-F5344CB8AC3E}">
        <p14:creationId xmlns:p14="http://schemas.microsoft.com/office/powerpoint/2010/main" val="9802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The Roy Phillips Award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E71FA-77CC-4799-BDAF-EB542F605F22}"/>
              </a:ext>
            </a:extLst>
          </p:cNvPr>
          <p:cNvSpPr txBox="1"/>
          <p:nvPr/>
        </p:nvSpPr>
        <p:spPr>
          <a:xfrm>
            <a:off x="2627290" y="2800529"/>
            <a:ext cx="8322263" cy="106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200150" lvl="2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4400" u="none" strike="noStrike" dirty="0"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Ian Hillier</a:t>
            </a:r>
          </a:p>
        </p:txBody>
      </p:sp>
    </p:spTree>
    <p:extLst>
      <p:ext uri="{BB962C8B-B14F-4D97-AF65-F5344CB8AC3E}">
        <p14:creationId xmlns:p14="http://schemas.microsoft.com/office/powerpoint/2010/main" val="9854766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President</a:t>
            </a: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’</a:t>
            </a:r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s Award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E71FA-77CC-4799-BDAF-EB542F605F22}"/>
              </a:ext>
            </a:extLst>
          </p:cNvPr>
          <p:cNvSpPr txBox="1"/>
          <p:nvPr/>
        </p:nvSpPr>
        <p:spPr>
          <a:xfrm>
            <a:off x="2627290" y="2800529"/>
            <a:ext cx="8322263" cy="1062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200150" lvl="2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4400" u="none" strike="noStrike" dirty="0"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Tony Swash </a:t>
            </a:r>
          </a:p>
        </p:txBody>
      </p:sp>
    </p:spTree>
    <p:extLst>
      <p:ext uri="{BB962C8B-B14F-4D97-AF65-F5344CB8AC3E}">
        <p14:creationId xmlns:p14="http://schemas.microsoft.com/office/powerpoint/2010/main" val="3655728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287886" y="1600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Gloucestershire Life Member</a:t>
            </a:r>
            <a:endParaRPr lang="en-GB" sz="3600" dirty="0">
              <a:solidFill>
                <a:prstClr val="black"/>
              </a:solidFill>
              <a:latin typeface="Ed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6E71FA-77CC-4799-BDAF-EB542F605F22}"/>
              </a:ext>
            </a:extLst>
          </p:cNvPr>
          <p:cNvSpPr txBox="1"/>
          <p:nvPr/>
        </p:nvSpPr>
        <p:spPr>
          <a:xfrm>
            <a:off x="2627290" y="2800529"/>
            <a:ext cx="8322263" cy="1058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endParaRPr lang="en-GB" sz="1800" u="none" strike="noStrike" dirty="0">
              <a:effectLst/>
              <a:uFill>
                <a:solidFill>
                  <a:srgbClr val="000000"/>
                </a:solidFill>
              </a:u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742950" lvl="1" indent="-285750" fontAlgn="base">
              <a:lnSpc>
                <a:spcPct val="103000"/>
              </a:lnSpc>
              <a:spcAft>
                <a:spcPts val="50"/>
              </a:spcAft>
              <a:buClr>
                <a:srgbClr val="000000"/>
              </a:buClr>
              <a:buSzPts val="1100"/>
              <a:buFont typeface="Symbol" panose="05050102010706020507" pitchFamily="18" charset="2"/>
              <a:buChar char=""/>
            </a:pPr>
            <a:r>
              <a:rPr lang="en-GB" sz="4400" u="none" strike="noStrike" dirty="0">
                <a:effectLst/>
                <a:uFill>
                  <a:solidFill>
                    <a:srgbClr val="000000"/>
                  </a:solidFill>
                </a:uFill>
                <a:ea typeface="Calibri" panose="020F0502020204030204" pitchFamily="34" charset="0"/>
              </a:rPr>
              <a:t>David Parry - Jones</a:t>
            </a:r>
          </a:p>
        </p:txBody>
      </p:sp>
    </p:spTree>
    <p:extLst>
      <p:ext uri="{BB962C8B-B14F-4D97-AF65-F5344CB8AC3E}">
        <p14:creationId xmlns:p14="http://schemas.microsoft.com/office/powerpoint/2010/main" val="42535662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28DF99-2415-4223-8689-51AB247572E6}"/>
              </a:ext>
            </a:extLst>
          </p:cNvPr>
          <p:cNvSpPr txBox="1"/>
          <p:nvPr/>
        </p:nvSpPr>
        <p:spPr>
          <a:xfrm>
            <a:off x="1362810" y="1125117"/>
            <a:ext cx="904704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3600" b="1" dirty="0">
                <a:solidFill>
                  <a:prstClr val="black"/>
                </a:solidFill>
                <a:latin typeface="Edo" panose="02000000000000000000" pitchFamily="2" charset="0"/>
              </a:rPr>
              <a:t>THANK YOU </a:t>
            </a:r>
            <a:r>
              <a:rPr lang="en-GB" sz="3600" b="1" dirty="0">
                <a:solidFill>
                  <a:prstClr val="black"/>
                </a:solidFill>
                <a:latin typeface="Georgia" panose="02040502050405020303" pitchFamily="18" charset="0"/>
              </a:rPr>
              <a:t>~ </a:t>
            </a:r>
          </a:p>
          <a:p>
            <a:pPr lvl="0" algn="ctr"/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all of you who support the game of rugby within Gloucestershire </a:t>
            </a:r>
          </a:p>
          <a:p>
            <a:pPr lvl="0" algn="ctr"/>
            <a:endParaRPr lang="en-GB" sz="36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our partners, some of who are with us tonight</a:t>
            </a:r>
          </a:p>
          <a:p>
            <a:pPr lvl="0" algn="ctr"/>
            <a:endParaRPr lang="en-GB" sz="36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GB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Longlevens RFC for hosting us tonight!</a:t>
            </a:r>
          </a:p>
          <a:p>
            <a:pPr lvl="0" algn="ctr"/>
            <a:endParaRPr lang="en-GB" sz="36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pPr lvl="0" algn="ctr"/>
            <a:endParaRPr lang="en-GB" sz="3600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395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EC5FED-D095-4863-B8E8-096BA5984241}"/>
              </a:ext>
            </a:extLst>
          </p:cNvPr>
          <p:cNvSpPr/>
          <p:nvPr/>
        </p:nvSpPr>
        <p:spPr>
          <a:xfrm>
            <a:off x="1918952" y="1122363"/>
            <a:ext cx="84155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r>
              <a:rPr lang="en-GB" sz="2400" b="1" dirty="0">
                <a:solidFill>
                  <a:prstClr val="black"/>
                </a:solidFill>
                <a:latin typeface="Georgia" panose="02040502050405020303" pitchFamily="18" charset="0"/>
              </a:rPr>
              <a:t>We remember our friends and colleagues </a:t>
            </a:r>
          </a:p>
          <a:p>
            <a:r>
              <a:rPr lang="en-GB" sz="2400" b="1" dirty="0">
                <a:solidFill>
                  <a:prstClr val="black"/>
                </a:solidFill>
                <a:latin typeface="Georgia" panose="02040502050405020303" pitchFamily="18" charset="0"/>
              </a:rPr>
              <a:t>within rugby who are sadly no longer with us </a:t>
            </a:r>
          </a:p>
          <a:p>
            <a:endParaRPr lang="en-GB" sz="2400" b="1" i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r>
              <a:rPr lang="en-GB" sz="2400" b="1" i="1" dirty="0">
                <a:solidFill>
                  <a:srgbClr val="990033"/>
                </a:solidFill>
                <a:latin typeface="Georgia" panose="02040502050405020303" pitchFamily="18" charset="0"/>
              </a:rPr>
              <a:t>May they rest in peace </a:t>
            </a:r>
          </a:p>
          <a:p>
            <a:endParaRPr lang="en-GB" sz="2400" b="1" i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169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EC5FED-D095-4863-B8E8-096BA5984241}"/>
              </a:ext>
            </a:extLst>
          </p:cNvPr>
          <p:cNvSpPr/>
          <p:nvPr/>
        </p:nvSpPr>
        <p:spPr>
          <a:xfrm>
            <a:off x="1918952" y="1122363"/>
            <a:ext cx="84155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i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E2FBAE-B091-45AC-AA2D-1CA59A4E0EB6}"/>
              </a:ext>
            </a:extLst>
          </p:cNvPr>
          <p:cNvSpPr txBox="1"/>
          <p:nvPr/>
        </p:nvSpPr>
        <p:spPr>
          <a:xfrm>
            <a:off x="2419819" y="1240200"/>
            <a:ext cx="86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dirty="0">
                <a:solidFill>
                  <a:srgbClr val="333333"/>
                </a:solidFill>
                <a:latin typeface="Verdana" panose="020B0604030504040204" pitchFamily="34" charset="0"/>
              </a:rPr>
              <a:t>Jonathan Chambers - Fairford RFC / Stroud Combination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57A14A-D541-FA4D-7D2F-C590AC3292A3}"/>
              </a:ext>
            </a:extLst>
          </p:cNvPr>
          <p:cNvSpPr txBox="1"/>
          <p:nvPr/>
        </p:nvSpPr>
        <p:spPr>
          <a:xfrm>
            <a:off x="2419819" y="1615608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JV Smith - GRFU, England Rugby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94FDC9-CFD5-1633-2138-E7C4CD912A53}"/>
              </a:ext>
            </a:extLst>
          </p:cNvPr>
          <p:cNvSpPr txBox="1"/>
          <p:nvPr/>
        </p:nvSpPr>
        <p:spPr>
          <a:xfrm>
            <a:off x="2419819" y="1988242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Eric Blackman - GRFU, Bristol Schools'</a:t>
            </a:r>
          </a:p>
          <a:p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9615A9-F3A1-F84C-AD0F-0B39CACAB44C}"/>
              </a:ext>
            </a:extLst>
          </p:cNvPr>
          <p:cNvSpPr txBox="1"/>
          <p:nvPr/>
        </p:nvSpPr>
        <p:spPr>
          <a:xfrm>
            <a:off x="2419819" y="2324710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Ray Shaw - Ashley Down Old Boys RFC</a:t>
            </a:r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8CDAF8-117D-90CC-7EF5-548BF60AA3CF}"/>
              </a:ext>
            </a:extLst>
          </p:cNvPr>
          <p:cNvSpPr txBox="1"/>
          <p:nvPr/>
        </p:nvSpPr>
        <p:spPr>
          <a:xfrm>
            <a:off x="2419819" y="2697344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Gerry Foley - Bristol Referees Society</a:t>
            </a:r>
          </a:p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4E61C4-A620-7E90-1B6C-65F5BEB69141}"/>
              </a:ext>
            </a:extLst>
          </p:cNvPr>
          <p:cNvSpPr txBox="1"/>
          <p:nvPr/>
        </p:nvSpPr>
        <p:spPr>
          <a:xfrm>
            <a:off x="2419819" y="3069000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Brian Newport - Kingswood RFC, Bristol Referees Society</a:t>
            </a:r>
          </a:p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0000E3-7474-D508-A58B-235DE5FC1563}"/>
              </a:ext>
            </a:extLst>
          </p:cNvPr>
          <p:cNvSpPr txBox="1"/>
          <p:nvPr/>
        </p:nvSpPr>
        <p:spPr>
          <a:xfrm>
            <a:off x="2419819" y="3447800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Stuart Slatter - Old Centralians RFC, North Gloucestershire Combination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3C2C64-4F8A-3A56-4060-66015DBBFD6F}"/>
              </a:ext>
            </a:extLst>
          </p:cNvPr>
          <p:cNvSpPr txBox="1"/>
          <p:nvPr/>
        </p:nvSpPr>
        <p:spPr>
          <a:xfrm>
            <a:off x="2419819" y="4508347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Sam Polledri - Clifton, Dings Crusaders, St Mary's Old Boys RFC</a:t>
            </a:r>
          </a:p>
          <a:p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65F705-3018-FF24-BAAB-6A763C32DBE2}"/>
              </a:ext>
            </a:extLst>
          </p:cNvPr>
          <p:cNvSpPr txBox="1"/>
          <p:nvPr/>
        </p:nvSpPr>
        <p:spPr>
          <a:xfrm>
            <a:off x="2419820" y="4145184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33333"/>
                </a:solidFill>
                <a:latin typeface="Verdana" panose="020B0604030504040204" pitchFamily="34" charset="0"/>
              </a:rPr>
              <a:t>Maddy Lawrence - UWE Women's Rugby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68F5AF-984B-A96D-4739-8D5BFD5E18F1}"/>
              </a:ext>
            </a:extLst>
          </p:cNvPr>
          <p:cNvSpPr txBox="1"/>
          <p:nvPr/>
        </p:nvSpPr>
        <p:spPr>
          <a:xfrm>
            <a:off x="2419818" y="4843611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333333"/>
                </a:solidFill>
                <a:latin typeface="Verdana" panose="020B0604030504040204" pitchFamily="34" charset="0"/>
              </a:rPr>
              <a:t>Neil Maddocks - Clifton RFC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EAF123-6C04-4C03-89D9-41AD8132F02E}"/>
              </a:ext>
            </a:extLst>
          </p:cNvPr>
          <p:cNvSpPr txBox="1"/>
          <p:nvPr/>
        </p:nvSpPr>
        <p:spPr>
          <a:xfrm>
            <a:off x="2419817" y="5208894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Andy Bywater - Kingswood RFC</a:t>
            </a: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027515-F046-DC08-B7EF-9EDDF332C187}"/>
              </a:ext>
            </a:extLst>
          </p:cNvPr>
          <p:cNvSpPr txBox="1"/>
          <p:nvPr/>
        </p:nvSpPr>
        <p:spPr>
          <a:xfrm>
            <a:off x="2442156" y="3785185"/>
            <a:ext cx="8640000" cy="36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Reg Muldoon – North Bristol RFC</a:t>
            </a:r>
          </a:p>
        </p:txBody>
      </p:sp>
    </p:spTree>
    <p:extLst>
      <p:ext uri="{BB962C8B-B14F-4D97-AF65-F5344CB8AC3E}">
        <p14:creationId xmlns:p14="http://schemas.microsoft.com/office/powerpoint/2010/main" val="43602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B688E-64DC-41BE-8360-41DE8A00AD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845DCC-AA4D-4ED7-9C3B-76E62B980E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 descr="cid:b4413ab6-0b99-46bf-85f1-c72e2e6824e2@GBRP265.PROD.OUTLOOK.COM">
            <a:extLst>
              <a:ext uri="{FF2B5EF4-FFF2-40B4-BE49-F238E27FC236}">
                <a16:creationId xmlns:a16="http://schemas.microsoft.com/office/drawing/2014/main" id="{7919B3B0-2EA2-4FDE-B45E-9AFF94FD3725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EC5FED-D095-4863-B8E8-096BA5984241}"/>
              </a:ext>
            </a:extLst>
          </p:cNvPr>
          <p:cNvSpPr/>
          <p:nvPr/>
        </p:nvSpPr>
        <p:spPr>
          <a:xfrm>
            <a:off x="1918952" y="1122363"/>
            <a:ext cx="84155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GB" sz="2400" b="1" i="1" dirty="0">
              <a:solidFill>
                <a:prstClr val="black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E0197F-323A-4BA0-8925-BA78DE6F5BA1}"/>
              </a:ext>
            </a:extLst>
          </p:cNvPr>
          <p:cNvSpPr txBox="1"/>
          <p:nvPr/>
        </p:nvSpPr>
        <p:spPr>
          <a:xfrm>
            <a:off x="3052234" y="2374181"/>
            <a:ext cx="614895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Edo" panose="02000000000000000000" pitchFamily="2" charset="0"/>
              </a:rPr>
              <a:t>Financial Statement</a:t>
            </a:r>
          </a:p>
          <a:p>
            <a:pPr algn="ctr"/>
            <a:r>
              <a:rPr lang="en-GB" sz="3600" b="1" dirty="0">
                <a:latin typeface="Georgia" panose="02040502050405020303" pitchFamily="18" charset="0"/>
              </a:rPr>
              <a:t>~</a:t>
            </a:r>
          </a:p>
          <a:p>
            <a:pPr algn="ctr"/>
            <a:r>
              <a:rPr lang="en-GB" sz="3600" dirty="0">
                <a:latin typeface="Edo" panose="02000000000000000000" pitchFamily="2" charset="0"/>
              </a:rPr>
              <a:t>Simon Thornton</a:t>
            </a:r>
          </a:p>
        </p:txBody>
      </p:sp>
    </p:spTree>
    <p:extLst>
      <p:ext uri="{BB962C8B-B14F-4D97-AF65-F5344CB8AC3E}">
        <p14:creationId xmlns:p14="http://schemas.microsoft.com/office/powerpoint/2010/main" val="135233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DE8A-118C-0E4E-5A17-267B2FE76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C2470-5425-E2A2-11DF-9C55BC8226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F2A07F-528E-58C4-FEFE-43519DEAF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478" y="-76769"/>
            <a:ext cx="12328478" cy="6934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63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A3495-34AE-1B98-A7AD-A4684AB44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CBB168F-4EF9-6610-0BCA-F691090B7C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43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31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F4BF2-73DD-3D05-9C9A-9C2BA55A4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7D3A7-8537-B4AA-F244-443942541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40CDE-F340-DE1E-A8E7-F1F4F99E7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81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BCE587A5D5FE4EA7F9A055F568EF3F" ma:contentTypeVersion="13" ma:contentTypeDescription="Create a new document." ma:contentTypeScope="" ma:versionID="880f4f2d378e1d7f6d87fa40dd3144a2">
  <xsd:schema xmlns:xsd="http://www.w3.org/2001/XMLSchema" xmlns:xs="http://www.w3.org/2001/XMLSchema" xmlns:p="http://schemas.microsoft.com/office/2006/metadata/properties" xmlns:ns3="3564a99f-50cc-420b-9c6d-1ebaa818b3ea" xmlns:ns4="151b36a6-f043-4c1d-b063-a8e72c3cb083" targetNamespace="http://schemas.microsoft.com/office/2006/metadata/properties" ma:root="true" ma:fieldsID="2ea77b72e347e45d64626a09306f8ccd" ns3:_="" ns4:_="">
    <xsd:import namespace="3564a99f-50cc-420b-9c6d-1ebaa818b3ea"/>
    <xsd:import namespace="151b36a6-f043-4c1d-b063-a8e72c3cb08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4a99f-50cc-420b-9c6d-1ebaa818b3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b36a6-f043-4c1d-b063-a8e72c3cb083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7EAF6E-32FF-4007-83FD-08BAEF2F5BC8}">
  <ds:schemaRefs>
    <ds:schemaRef ds:uri="3564a99f-50cc-420b-9c6d-1ebaa818b3ea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151b36a6-f043-4c1d-b063-a8e72c3cb083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88AA58D-4640-4E98-A865-60FE26C75A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64a99f-50cc-420b-9c6d-1ebaa818b3ea"/>
    <ds:schemaRef ds:uri="151b36a6-f043-4c1d-b063-a8e72c3cb0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60E263-D6C5-41CA-AE46-AB60D470A6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2420</TotalTime>
  <Words>562</Words>
  <Application>Microsoft Office PowerPoint</Application>
  <PresentationFormat>Widescreen</PresentationFormat>
  <Paragraphs>163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Algerian</vt:lpstr>
      <vt:lpstr>Arial</vt:lpstr>
      <vt:lpstr>Calibri</vt:lpstr>
      <vt:lpstr>Calibri Light</vt:lpstr>
      <vt:lpstr>Curlz MT</vt:lpstr>
      <vt:lpstr>Dreaming Outloud Script Pro</vt:lpstr>
      <vt:lpstr>Edo</vt:lpstr>
      <vt:lpstr>Footlight MT Light</vt:lpstr>
      <vt:lpstr>Georgia</vt:lpstr>
      <vt:lpstr>Symbol</vt:lpstr>
      <vt:lpstr>Verdana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PROPOSED  CB STRUCTURE</vt:lpstr>
      <vt:lpstr>ON-FIELD</vt:lpstr>
      <vt:lpstr>OFF-FIELD</vt:lpstr>
      <vt:lpstr>VOLUNTEER   DEVELOPMENT</vt:lpstr>
      <vt:lpstr>GOVERNANCE &amp; WELFARE</vt:lpstr>
      <vt:lpstr>COUNTY OFFICE</vt:lpstr>
      <vt:lpstr>EXECUTIVE COMMITTEE</vt:lpstr>
      <vt:lpstr>Questions?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Honorary Secretary - Gloucestershire</dc:creator>
  <cp:lastModifiedBy>GRFU – County Administrator</cp:lastModifiedBy>
  <cp:revision>45</cp:revision>
  <cp:lastPrinted>2019-07-09T08:19:48Z</cp:lastPrinted>
  <dcterms:created xsi:type="dcterms:W3CDTF">2019-07-08T20:02:49Z</dcterms:created>
  <dcterms:modified xsi:type="dcterms:W3CDTF">2022-07-06T11:03:08Z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0x01010009BCE587A5D5FE4EA7F9A055F568EF3F</vt:lpwstr>
  </property>
</Properties>
</file>