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71" r:id="rId6"/>
    <p:sldId id="272" r:id="rId7"/>
    <p:sldId id="273" r:id="rId8"/>
    <p:sldId id="274" r:id="rId9"/>
    <p:sldId id="275" r:id="rId10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4" y="1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11F08-8170-4381-9470-4C859D7A04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F8011-B3B1-419D-9823-3D2A73296A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9278F-F524-4C70-B50A-4AE3C3C2F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E7CE5-829B-44E7-8E6F-3FD150DC8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34F9E-CB92-43EF-B75F-CAF4B1F72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294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B853C-EC89-4652-B7CA-C21D7AE28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D4EE90-00A6-44F2-B85B-28C9ACF26F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9BEDF-E0DF-4B52-8C97-EE492EC3B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F4D0D-387C-486B-86D2-66A6A88B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714BF-9809-41FB-9B27-5E7AE9CDF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589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D5A8C0-0A2D-4832-A55E-E4C4BC8CC8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F6A9F-8164-4D05-B218-C55BC46572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64BFC-0B84-4E1A-BFA2-6314E5365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D4C82-355D-4E9C-97C4-AC9970603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85DE4-DA7D-4D59-90CB-11ADA8673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37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1274-8564-4BE6-B520-A775F1085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226FF-7701-4841-881F-F96028D61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03D58-6DFF-4515-A4E3-E6AAF165F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E1271-119B-4F04-A27F-E58A2E434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A34A4-1D78-4AEA-BF2A-F95EEF84F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370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98D14-915E-401C-9781-C10115D54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E4A87-3E9F-4E34-B36E-B76DBFD8F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C71EB-5AC0-4226-9F04-2BB61810E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BB9AD-949F-465C-A915-0F326035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93E233-4FB1-40DE-B825-39C81D9AE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181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10F24-63E8-4E9D-8B60-CC17DB423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54AF8-9D4B-4479-84D4-1FFB3C5075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43460D-A151-4FE2-8F40-26FAE72AC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E6ABA3-AF4D-40EB-B355-F68EEBF63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192DB2-4165-4454-BBAD-F05D6EF8B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CE05D7-2499-4763-9035-809F4759C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605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E8E35-0251-45F3-A3EF-03EDFD812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6145-1FC3-4382-803E-6D2010C1F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1711B0-65F0-4FBA-B2A2-36A30F4E4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A5F44B-C265-4B8E-8F99-9566465BF2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561467-F868-433A-BA86-D6AA00B155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0EDFA6-8F2C-4CA2-B780-522E24B02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D93878-5B7D-47C0-A5F9-033EBB643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1432D1-D450-466A-B0BA-AB7FA3D99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88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468C5-9E6C-4082-BD3B-24E5802AF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66DB7F-142A-4DB9-BE84-37D79A8C0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B2E84A-F825-4380-B2BE-D1C20EFBB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C5597A-CB6C-454E-9D16-46A1CE603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887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330A9E-4D2E-4750-AAA6-A05D59B3A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E3D195-307D-431B-9113-9864D6403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37F3C-79B7-46BA-A92F-13444567B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812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6A023-2A16-448D-B744-83B13371E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91F73-B0C9-49DE-9477-34FE9711A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21BCB3-9BF7-44B2-B893-9C931C2CA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B74DF-AF1A-46A3-8A6E-166C78A35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77543-1D50-439F-95AD-EC8F7EDE3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D40F7-4AD3-4753-81A4-F2C26CB4B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12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9F41B-9E80-4BB0-88B1-63B27CB16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D9232F-1326-4F29-AF8F-DE0EF1683C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F13B1D-3155-4833-A775-8DEB2C50F1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71D2CC-296D-486F-8C82-F088CDB97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7D954-01B5-4BE3-94FA-C76A13944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DE2C51-EA5D-4608-AA28-B86E991DF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970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D7180-857F-49EA-889D-175AE7CDE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70662-64A3-450F-961C-712C2A807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8430F-156A-41B7-845C-37E97FF37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B23C5-010A-46B1-B0A6-52F939372B69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ABC52-9DA6-40E9-A5AE-8DCF76CC29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0BA13-19C2-4BC4-9515-6A5031CD3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DE8C-DAFD-4332-B7B2-187C6821A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459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862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CE480E-7A51-46BE-AA7A-150FA3C18C4D}"/>
              </a:ext>
            </a:extLst>
          </p:cNvPr>
          <p:cNvSpPr/>
          <p:nvPr/>
        </p:nvSpPr>
        <p:spPr>
          <a:xfrm>
            <a:off x="2743200" y="695460"/>
            <a:ext cx="6046076" cy="2977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en-GB" b="1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en-GB" sz="36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en-GB" sz="3600" b="1" dirty="0">
              <a:solidFill>
                <a:prstClr val="black"/>
              </a:solidFill>
              <a:latin typeface="Edo" panose="02000000000000000000" pitchFamily="2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Financial Statement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n-GB" b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en-GB" b="1" dirty="0">
              <a:latin typeface="Georgia" panose="020405020504050203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E2CDDB-E69A-FBA9-7DC7-4E61E8212709}"/>
              </a:ext>
            </a:extLst>
          </p:cNvPr>
          <p:cNvSpPr txBox="1"/>
          <p:nvPr/>
        </p:nvSpPr>
        <p:spPr>
          <a:xfrm>
            <a:off x="1696507" y="3509963"/>
            <a:ext cx="7494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Comparative figures are for season 2018/19, the last full season pre Covid.</a:t>
            </a:r>
          </a:p>
        </p:txBody>
      </p:sp>
    </p:spTree>
    <p:extLst>
      <p:ext uri="{BB962C8B-B14F-4D97-AF65-F5344CB8AC3E}">
        <p14:creationId xmlns:p14="http://schemas.microsoft.com/office/powerpoint/2010/main" val="845364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10C2A-759D-49BE-A226-0AD7F0F83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401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C00000"/>
                </a:solidFill>
                <a:latin typeface="Georgia" panose="02040502050405020303" pitchFamily="18" charset="0"/>
              </a:rPr>
              <a:t>Income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EFE2170-A8EA-48A3-B6C6-D63F63015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580961"/>
              </p:ext>
            </p:extLst>
          </p:nvPr>
        </p:nvGraphicFramePr>
        <p:xfrm>
          <a:off x="838200" y="962526"/>
          <a:ext cx="9025648" cy="567088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55047">
                  <a:extLst>
                    <a:ext uri="{9D8B030D-6E8A-4147-A177-3AD203B41FA5}">
                      <a16:colId xmlns:a16="http://schemas.microsoft.com/office/drawing/2014/main" val="3840136839"/>
                    </a:ext>
                  </a:extLst>
                </a:gridCol>
                <a:gridCol w="2237050">
                  <a:extLst>
                    <a:ext uri="{9D8B030D-6E8A-4147-A177-3AD203B41FA5}">
                      <a16:colId xmlns:a16="http://schemas.microsoft.com/office/drawing/2014/main" val="170107994"/>
                    </a:ext>
                  </a:extLst>
                </a:gridCol>
                <a:gridCol w="1582735">
                  <a:extLst>
                    <a:ext uri="{9D8B030D-6E8A-4147-A177-3AD203B41FA5}">
                      <a16:colId xmlns:a16="http://schemas.microsoft.com/office/drawing/2014/main" val="3097473477"/>
                    </a:ext>
                  </a:extLst>
                </a:gridCol>
                <a:gridCol w="1850816">
                  <a:extLst>
                    <a:ext uri="{9D8B030D-6E8A-4147-A177-3AD203B41FA5}">
                      <a16:colId xmlns:a16="http://schemas.microsoft.com/office/drawing/2014/main" val="1514619780"/>
                    </a:ext>
                  </a:extLst>
                </a:gridCol>
              </a:tblGrid>
              <a:tr h="38739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2021/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2018/19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743978"/>
                  </a:ext>
                </a:extLst>
              </a:tr>
              <a:tr h="42428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RFU Grant Funding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52,816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103,828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512138"/>
                  </a:ext>
                </a:extLst>
              </a:tr>
              <a:tr h="4617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RFU re Representative Rugby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24,017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24,783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848307"/>
                  </a:ext>
                </a:extLst>
              </a:tr>
              <a:tr h="41566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RFU Competitions Funding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963                 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2,800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5403463"/>
                  </a:ext>
                </a:extLst>
              </a:tr>
              <a:tr h="4379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Own Income from Competitions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15,775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13,657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5370486"/>
                  </a:ext>
                </a:extLst>
              </a:tr>
              <a:tr h="44497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Sponsorship etc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6,200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18,777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2699538"/>
                  </a:ext>
                </a:extLst>
              </a:tr>
              <a:tr h="43687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Member Subscriptions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  </a:t>
                      </a:r>
                      <a:r>
                        <a:rPr lang="en-GB" sz="200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1,500</a:t>
                      </a:r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1,271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8436625"/>
                  </a:ext>
                </a:extLst>
              </a:tr>
              <a:tr h="48186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Patrons &amp; International Tickets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  4,903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6,508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1480666"/>
                  </a:ext>
                </a:extLst>
              </a:tr>
              <a:tr h="4282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Discipline Income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  3,960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4,215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0831275"/>
                  </a:ext>
                </a:extLst>
              </a:tr>
              <a:tr h="480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Investment Income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  </a:t>
                      </a:r>
                      <a:r>
                        <a:rPr lang="en-GB" sz="200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1,421</a:t>
                      </a:r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2,479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0642991"/>
                  </a:ext>
                </a:extLst>
              </a:tr>
              <a:tr h="55617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Other Income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     2,941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355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973912"/>
                  </a:ext>
                </a:extLst>
              </a:tr>
              <a:tr h="7149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en-GB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  <a:spcAft>
                          <a:spcPts val="1800"/>
                        </a:spcAft>
                      </a:pPr>
                      <a:r>
                        <a:rPr lang="en-GB" sz="240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           114,496 </a:t>
                      </a:r>
                      <a:endParaRPr lang="en-GB" sz="24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  <a:spcAft>
                          <a:spcPts val="1800"/>
                        </a:spcAft>
                      </a:pPr>
                      <a:r>
                        <a:rPr lang="en-GB" sz="24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178,673 </a:t>
                      </a:r>
                      <a:endParaRPr lang="en-GB" sz="24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51565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4556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83C4A-C422-4680-83F2-5E5692DB7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1886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C00000"/>
                </a:solidFill>
                <a:latin typeface="Georgia" panose="02040502050405020303" pitchFamily="18" charset="0"/>
              </a:rPr>
              <a:t>Representative Rugby Expenditure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386E71C-2379-4AF0-91A1-FCFB83A6A0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2352948"/>
              </p:ext>
            </p:extLst>
          </p:nvPr>
        </p:nvGraphicFramePr>
        <p:xfrm>
          <a:off x="838200" y="1299326"/>
          <a:ext cx="9500938" cy="537608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05474">
                  <a:extLst>
                    <a:ext uri="{9D8B030D-6E8A-4147-A177-3AD203B41FA5}">
                      <a16:colId xmlns:a16="http://schemas.microsoft.com/office/drawing/2014/main" val="1050608712"/>
                    </a:ext>
                  </a:extLst>
                </a:gridCol>
                <a:gridCol w="1992191">
                  <a:extLst>
                    <a:ext uri="{9D8B030D-6E8A-4147-A177-3AD203B41FA5}">
                      <a16:colId xmlns:a16="http://schemas.microsoft.com/office/drawing/2014/main" val="867168638"/>
                    </a:ext>
                  </a:extLst>
                </a:gridCol>
                <a:gridCol w="1974080">
                  <a:extLst>
                    <a:ext uri="{9D8B030D-6E8A-4147-A177-3AD203B41FA5}">
                      <a16:colId xmlns:a16="http://schemas.microsoft.com/office/drawing/2014/main" val="1207961436"/>
                    </a:ext>
                  </a:extLst>
                </a:gridCol>
                <a:gridCol w="1829193">
                  <a:extLst>
                    <a:ext uri="{9D8B030D-6E8A-4147-A177-3AD203B41FA5}">
                      <a16:colId xmlns:a16="http://schemas.microsoft.com/office/drawing/2014/main" val="110129416"/>
                    </a:ext>
                  </a:extLst>
                </a:gridCol>
              </a:tblGrid>
              <a:tr h="46763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2021/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2018/19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86779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Senior Men/Under 20's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20,766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6551335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Senior Women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</a:t>
                      </a:r>
                      <a:r>
                        <a:rPr lang="en-GB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728</a:t>
                      </a: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5,755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8220830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18 Boys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              1,980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4,350               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5222052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18 Girls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</a:t>
                      </a:r>
                      <a:r>
                        <a:rPr lang="en-GB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6,243</a:t>
                      </a: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1,610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0603974"/>
                  </a:ext>
                </a:extLst>
              </a:tr>
              <a:tr h="541204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17 Boys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2,783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Inc with u18s                 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557319"/>
                  </a:ext>
                </a:extLst>
              </a:tr>
              <a:tr h="48178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16's - Bristol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</a:t>
                      </a:r>
                      <a:r>
                        <a:rPr lang="en-GB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6,000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3,626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3656733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16's - N </a:t>
                      </a:r>
                      <a:r>
                        <a:rPr lang="en-GB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Glos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</a:t>
                      </a:r>
                      <a:r>
                        <a:rPr lang="en-GB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6,000</a:t>
                      </a:r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1,936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692563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15 Girls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2,010</a:t>
                      </a:r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 </a:t>
                      </a:r>
                      <a:endParaRPr lang="en-GB" sz="2000" b="0" i="0" u="none" strike="noStrike" dirty="0">
                        <a:solidFill>
                          <a:srgbClr val="FF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en-GB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1,606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3343690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Non Team Specific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650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0                 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075633"/>
                  </a:ext>
                </a:extLst>
              </a:tr>
              <a:tr h="61201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latin typeface="Georgia" panose="02040502050405020303" pitchFamily="18" charset="0"/>
                        </a:rPr>
                        <a:t>26,394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40,800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34777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433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AEE72-DB61-40AA-840F-0C6283A2D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1991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C00000"/>
                </a:solidFill>
                <a:latin typeface="Georgia" panose="02040502050405020303" pitchFamily="18" charset="0"/>
              </a:rPr>
              <a:t>Community Rugby Expenditure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5734759-08E7-4BCB-A7E9-B5EFBAB5C1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5058454"/>
              </p:ext>
            </p:extLst>
          </p:nvPr>
        </p:nvGraphicFramePr>
        <p:xfrm>
          <a:off x="838200" y="1929898"/>
          <a:ext cx="8602579" cy="29417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91522">
                  <a:extLst>
                    <a:ext uri="{9D8B030D-6E8A-4147-A177-3AD203B41FA5}">
                      <a16:colId xmlns:a16="http://schemas.microsoft.com/office/drawing/2014/main" val="221445941"/>
                    </a:ext>
                  </a:extLst>
                </a:gridCol>
                <a:gridCol w="1881267">
                  <a:extLst>
                    <a:ext uri="{9D8B030D-6E8A-4147-A177-3AD203B41FA5}">
                      <a16:colId xmlns:a16="http://schemas.microsoft.com/office/drawing/2014/main" val="3826307594"/>
                    </a:ext>
                  </a:extLst>
                </a:gridCol>
                <a:gridCol w="1243264">
                  <a:extLst>
                    <a:ext uri="{9D8B030D-6E8A-4147-A177-3AD203B41FA5}">
                      <a16:colId xmlns:a16="http://schemas.microsoft.com/office/drawing/2014/main" val="4122185854"/>
                    </a:ext>
                  </a:extLst>
                </a:gridCol>
                <a:gridCol w="2486526">
                  <a:extLst>
                    <a:ext uri="{9D8B030D-6E8A-4147-A177-3AD203B41FA5}">
                      <a16:colId xmlns:a16="http://schemas.microsoft.com/office/drawing/2014/main" val="349905870"/>
                    </a:ext>
                  </a:extLst>
                </a:gridCol>
              </a:tblGrid>
              <a:tr h="49473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2021/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2018/19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714805"/>
                  </a:ext>
                </a:extLst>
              </a:tr>
              <a:tr h="4947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GRFU Community Spend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4,326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0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19708225"/>
                  </a:ext>
                </a:extLst>
              </a:tr>
              <a:tr h="4947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Rugby Re-Boot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17,184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No comparable analysis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9828368"/>
                  </a:ext>
                </a:extLst>
              </a:tr>
              <a:tr h="4947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Targeted Delivery Projects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8,397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8124391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Back in the Game Projects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700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6449525"/>
                  </a:ext>
                </a:extLst>
              </a:tr>
              <a:tr h="49473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latin typeface="Georgia" panose="02040502050405020303" pitchFamily="18" charset="0"/>
                        </a:rPr>
                        <a:t>30,607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47,923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895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497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FCA39-F55F-487C-8CA0-2563DBC83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5021"/>
            <a:ext cx="10515600" cy="910222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C00000"/>
                </a:solidFill>
                <a:latin typeface="Georgia" panose="02040502050405020303" pitchFamily="18" charset="0"/>
              </a:rPr>
              <a:t>Overhead Expenditure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E5AE705-11B9-4940-874D-F23666C08C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467038"/>
              </p:ext>
            </p:extLst>
          </p:nvPr>
        </p:nvGraphicFramePr>
        <p:xfrm>
          <a:off x="838200" y="1066800"/>
          <a:ext cx="10515600" cy="55936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912895">
                  <a:extLst>
                    <a:ext uri="{9D8B030D-6E8A-4147-A177-3AD203B41FA5}">
                      <a16:colId xmlns:a16="http://schemas.microsoft.com/office/drawing/2014/main" val="1480571750"/>
                    </a:ext>
                  </a:extLst>
                </a:gridCol>
                <a:gridCol w="1989221">
                  <a:extLst>
                    <a:ext uri="{9D8B030D-6E8A-4147-A177-3AD203B41FA5}">
                      <a16:colId xmlns:a16="http://schemas.microsoft.com/office/drawing/2014/main" val="322078781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848027005"/>
                    </a:ext>
                  </a:extLst>
                </a:gridCol>
                <a:gridCol w="2089484">
                  <a:extLst>
                    <a:ext uri="{9D8B030D-6E8A-4147-A177-3AD203B41FA5}">
                      <a16:colId xmlns:a16="http://schemas.microsoft.com/office/drawing/2014/main" val="457490593"/>
                    </a:ext>
                  </a:extLst>
                </a:gridCol>
              </a:tblGrid>
              <a:tr h="44049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2021/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2018/19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721908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Costs of Disciplinary Function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est. 1,000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1,121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72231118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Support for Combinations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860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3163488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Communications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4,256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15,112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4027251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Meetings &amp; Travel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6,552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14,080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84252178"/>
                  </a:ext>
                </a:extLst>
              </a:tr>
              <a:tr h="2202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Other Committee Costs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585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267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3116416"/>
                  </a:ext>
                </a:extLst>
              </a:tr>
              <a:tr h="2202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County Administrator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25,771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24,923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6094227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Office Rent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6,025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49453249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Other Office Costs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1,750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3,401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6162694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Storage Costs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2,100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2,390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69367410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Accountancy &amp; Other Financial Costs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879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2,997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4921242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Tax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Georgia" panose="02040502050405020303" pitchFamily="18" charset="0"/>
                        </a:rPr>
                        <a:t>          </a:t>
                      </a:r>
                      <a:r>
                        <a:rPr lang="en-GB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est.  5,000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3,000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149745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endParaRPr lang="en-GB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47,893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74,176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94829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3018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BBF96-D0C2-4296-8BCF-63AF09509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8137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C00000"/>
                </a:solidFill>
                <a:latin typeface="Georgia" panose="02040502050405020303" pitchFamily="18" charset="0"/>
              </a:rPr>
              <a:t>Summary of Income &amp; Expenditure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1E15E2E-7EBB-42FD-A73F-0458289EA3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4495586"/>
              </p:ext>
            </p:extLst>
          </p:nvPr>
        </p:nvGraphicFramePr>
        <p:xfrm>
          <a:off x="838200" y="1323975"/>
          <a:ext cx="10301371" cy="489284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519569">
                  <a:extLst>
                    <a:ext uri="{9D8B030D-6E8A-4147-A177-3AD203B41FA5}">
                      <a16:colId xmlns:a16="http://schemas.microsoft.com/office/drawing/2014/main" val="2700779485"/>
                    </a:ext>
                  </a:extLst>
                </a:gridCol>
                <a:gridCol w="2022438">
                  <a:extLst>
                    <a:ext uri="{9D8B030D-6E8A-4147-A177-3AD203B41FA5}">
                      <a16:colId xmlns:a16="http://schemas.microsoft.com/office/drawing/2014/main" val="1808693193"/>
                    </a:ext>
                  </a:extLst>
                </a:gridCol>
                <a:gridCol w="613732">
                  <a:extLst>
                    <a:ext uri="{9D8B030D-6E8A-4147-A177-3AD203B41FA5}">
                      <a16:colId xmlns:a16="http://schemas.microsoft.com/office/drawing/2014/main" val="1642237817"/>
                    </a:ext>
                  </a:extLst>
                </a:gridCol>
                <a:gridCol w="2145632">
                  <a:extLst>
                    <a:ext uri="{9D8B030D-6E8A-4147-A177-3AD203B41FA5}">
                      <a16:colId xmlns:a16="http://schemas.microsoft.com/office/drawing/2014/main" val="61820457"/>
                    </a:ext>
                  </a:extLst>
                </a:gridCol>
              </a:tblGrid>
              <a:tr h="51295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2021/22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Season 2018/19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300926"/>
                  </a:ext>
                </a:extLst>
              </a:tr>
              <a:tr h="548087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Georgia" panose="02040502050405020303" pitchFamily="18" charset="0"/>
                        </a:rPr>
                        <a:t>Income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114,496</a:t>
                      </a:r>
                      <a:r>
                        <a:rPr lang="en-GB" sz="2000" dirty="0">
                          <a:latin typeface="Georgia" panose="02040502050405020303" pitchFamily="18" charset="0"/>
                        </a:rPr>
                        <a:t>   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GB" sz="200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178,673    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0206061"/>
                  </a:ext>
                </a:extLst>
              </a:tr>
              <a:tr h="548087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Georgia" panose="02040502050405020303" pitchFamily="18" charset="0"/>
                        </a:rPr>
                        <a:t>less   Representative Rugby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Georgia" panose="02040502050405020303" pitchFamily="18" charset="0"/>
                        </a:rPr>
                        <a:t>(26,394)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GB" sz="2000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(40,800)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9533234"/>
                  </a:ext>
                </a:extLst>
              </a:tr>
              <a:tr h="548087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Georgia" panose="02040502050405020303" pitchFamily="18" charset="0"/>
                        </a:rPr>
                        <a:t>          Community Rugby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Georgia" panose="02040502050405020303" pitchFamily="18" charset="0"/>
                        </a:rPr>
                        <a:t>(30,607)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GB" sz="200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(47,923)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3534050"/>
                  </a:ext>
                </a:extLst>
              </a:tr>
              <a:tr h="548087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Georgia" panose="02040502050405020303" pitchFamily="18" charset="0"/>
                        </a:rPr>
                        <a:t>          Overheads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latin typeface="Georgia" panose="02040502050405020303" pitchFamily="18" charset="0"/>
                        </a:rPr>
                        <a:t>(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47,893</a:t>
                      </a:r>
                      <a:r>
                        <a:rPr lang="en-GB" sz="2000" dirty="0">
                          <a:latin typeface="Georgia" panose="02040502050405020303" pitchFamily="18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GB" sz="200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(74,176)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5963949"/>
                  </a:ext>
                </a:extLst>
              </a:tr>
              <a:tr h="5026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Estimated Surplus/(Deficit) on Ordinary Activity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9,602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GB" sz="2000" baseline="0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15,774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4572328"/>
                  </a:ext>
                </a:extLst>
              </a:tr>
              <a:tr h="275641">
                <a:tc>
                  <a:txBody>
                    <a:bodyPr/>
                    <a:lstStyle/>
                    <a:p>
                      <a:pPr algn="l" fontAlgn="ctr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GB" sz="2000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3888783"/>
                  </a:ext>
                </a:extLst>
              </a:tr>
              <a:tr h="5026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Revaluation of investments to market value</a:t>
                      </a:r>
                    </a:p>
                  </a:txBody>
                  <a:tcPr marL="9525" marR="9525" marT="9525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12,437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2000" dirty="0">
                        <a:latin typeface="Georgia" panose="02040502050405020303" pitchFamily="18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(2384)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0833926"/>
                  </a:ext>
                </a:extLst>
              </a:tr>
              <a:tr h="786063">
                <a:tc>
                  <a:txBody>
                    <a:bodyPr/>
                    <a:lstStyle/>
                    <a:p>
                      <a:r>
                        <a:rPr lang="en-GB" sz="2000" u="none" dirty="0">
                          <a:latin typeface="Georgia" panose="02040502050405020303" pitchFamily="18" charset="0"/>
                        </a:rPr>
                        <a:t>Estimated Surplus/(Deficit) for Year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22,039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2400" dirty="0">
                        <a:latin typeface="Georgia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13,390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471064"/>
                  </a:ext>
                </a:extLst>
              </a:tr>
            </a:tbl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2165576-17FD-C9F7-2EFF-9B9087EE2BCF}"/>
              </a:ext>
            </a:extLst>
          </p:cNvPr>
          <p:cNvCxnSpPr/>
          <p:nvPr/>
        </p:nvCxnSpPr>
        <p:spPr>
          <a:xfrm>
            <a:off x="6368527" y="4055633"/>
            <a:ext cx="202243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9AFE7FC-85A7-28D1-A52B-D0728C1ACCF0}"/>
              </a:ext>
            </a:extLst>
          </p:cNvPr>
          <p:cNvCxnSpPr>
            <a:cxnSpLocks/>
          </p:cNvCxnSpPr>
          <p:nvPr/>
        </p:nvCxnSpPr>
        <p:spPr>
          <a:xfrm flipV="1">
            <a:off x="8988357" y="4051589"/>
            <a:ext cx="2151214" cy="404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19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BCE587A5D5FE4EA7F9A055F568EF3F" ma:contentTypeVersion="12" ma:contentTypeDescription="Create a new document." ma:contentTypeScope="" ma:versionID="cd4864980b6c0dc1c9490fe4e7540fc3">
  <xsd:schema xmlns:xsd="http://www.w3.org/2001/XMLSchema" xmlns:xs="http://www.w3.org/2001/XMLSchema" xmlns:p="http://schemas.microsoft.com/office/2006/metadata/properties" xmlns:ns3="3564a99f-50cc-420b-9c6d-1ebaa818b3ea" xmlns:ns4="151b36a6-f043-4c1d-b063-a8e72c3cb083" targetNamespace="http://schemas.microsoft.com/office/2006/metadata/properties" ma:root="true" ma:fieldsID="5b36974da4751e7507defed71a451e4e" ns3:_="" ns4:_="">
    <xsd:import namespace="3564a99f-50cc-420b-9c6d-1ebaa818b3ea"/>
    <xsd:import namespace="151b36a6-f043-4c1d-b063-a8e72c3cb08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64a99f-50cc-420b-9c6d-1ebaa818b3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1b36a6-f043-4c1d-b063-a8e72c3cb08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74AAFA-6A7B-43E1-B5E3-66215FF93111}">
  <ds:schemaRefs>
    <ds:schemaRef ds:uri="http://purl.org/dc/elements/1.1/"/>
    <ds:schemaRef ds:uri="http://schemas.microsoft.com/office/2006/metadata/properties"/>
    <ds:schemaRef ds:uri="3564a99f-50cc-420b-9c6d-1ebaa818b3ea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151b36a6-f043-4c1d-b063-a8e72c3cb08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6F76281-BAB2-4E43-936C-5414BAB0F1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64a99f-50cc-420b-9c6d-1ebaa818b3ea"/>
    <ds:schemaRef ds:uri="151b36a6-f043-4c1d-b063-a8e72c3cb0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50281D-12A1-4461-8B36-AFFD2FA3AC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975</TotalTime>
  <Words>355</Words>
  <Application>Microsoft Office PowerPoint</Application>
  <PresentationFormat>Widescreen</PresentationFormat>
  <Paragraphs>148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Edo</vt:lpstr>
      <vt:lpstr>Georgia</vt:lpstr>
      <vt:lpstr>Office Theme</vt:lpstr>
      <vt:lpstr>PowerPoint Presentation</vt:lpstr>
      <vt:lpstr>Income</vt:lpstr>
      <vt:lpstr>Representative Rugby Expenditure</vt:lpstr>
      <vt:lpstr>Community Rugby Expenditure</vt:lpstr>
      <vt:lpstr>Overhead Expenditure</vt:lpstr>
      <vt:lpstr>Summary of Income &amp; Expenditure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Honorary Secretary - Gloucestershire RFU</dc:creator>
  <cp:lastModifiedBy>GRFU – County Administrator</cp:lastModifiedBy>
  <cp:revision>18</cp:revision>
  <cp:lastPrinted>2022-07-05T22:13:33Z</cp:lastPrinted>
  <dcterms:created xsi:type="dcterms:W3CDTF">2020-11-04T13:24:13Z</dcterms:created>
  <dcterms:modified xsi:type="dcterms:W3CDTF">2022-07-05T22:23:37Z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0x01010009BCE587A5D5FE4EA7F9A055F568EF3F</vt:lpwstr>
  </property>
</Properties>
</file>