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9" r:id="rId7"/>
    <p:sldId id="260" r:id="rId8"/>
    <p:sldId id="271" r:id="rId9"/>
    <p:sldId id="272" r:id="rId10"/>
    <p:sldId id="273" r:id="rId11"/>
    <p:sldId id="274" r:id="rId12"/>
    <p:sldId id="275" r:id="rId13"/>
    <p:sldId id="261" r:id="rId14"/>
    <p:sldId id="262" r:id="rId15"/>
    <p:sldId id="270" r:id="rId16"/>
    <p:sldId id="267" r:id="rId17"/>
    <p:sldId id="268" r:id="rId18"/>
    <p:sldId id="269" r:id="rId19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0DA43-D0D3-4173-9F6E-A80A4929CDCD}" type="datetimeFigureOut">
              <a:rPr lang="en-GB" smtClean="0"/>
              <a:t>10/11/2020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1B077-B058-4386-A6EB-D2EDC29BA5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05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D0A21-2D1A-4C4A-BCCA-C2ACE0814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EB30E-A3F1-4875-9994-ED0CC0520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78FDA-9C7C-4907-A0DC-49272896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F3508-D52A-45A1-A69E-050758B9424C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5336A-5E17-4C50-BF8C-1B6C4347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7B483-7F85-47DD-AD78-A04DCBBD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649F-7542-4154-A03E-B4A58A432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1E699-512E-4120-93C3-D349DCD95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5D255-309D-4E36-99BE-F123B65E1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BCAC-C1FA-4F7C-ABC7-5BE852957EFB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D8CCD-2B27-4FB3-9257-EBADFEF8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C1A91-8451-4D33-A82D-74EFC2D3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558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72A86F-53CF-4C17-90C1-9D92E3B7E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A1CC10-D2AD-4D3A-8514-261FCAF66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2AA67-51C3-4E9F-B097-41DEDBF0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E25-08D9-4FB7-9FD0-99B921371768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7E1DB-CC48-45D8-8EB7-F0F3011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CB76-01AA-4C76-B526-25F60C63C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8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CE012-186C-4247-8362-10E6B0116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D89BB-A857-4DE4-89DF-5644291C3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EE7A9-BDA2-4D55-9C85-BAD1CAF4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905C-1C44-4537-8E4E-B1901513E65E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50B35-580F-48A5-963F-66710B10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1AAAE-FBA5-4E99-9D78-739EB9163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67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14F78-410D-4AD5-8E08-28EDCF4D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E9401-413F-4447-BFB2-2E078DF63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D0F2-A0F3-4DC1-ACFD-0AD92E315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69F9-125A-4EF6-9B5D-E956CF082CED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C7A3A-EA2E-4281-856D-1D19FD3DD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ABD61-5DEE-4E1B-8272-AA0E6CAF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9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1B5ED-C95A-4920-BDA0-759764D19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80FA4-40EC-416A-845F-457D6D544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6FB499-03E5-4D2F-9D5D-4B9707F7F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7B3A3-2D0B-41EC-81E7-4F6C2DF1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B4F-221F-4AE5-BE8A-4256CF42B993}" type="datetime1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A30F3-DACC-4B59-8033-BB83C4F0C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656CB-A68D-4B22-9AE4-912E00B1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37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000C5-6489-4C71-A97C-D0CAFCA15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D3E29-F364-482E-8B11-61403D50D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A2CD2-4129-4702-A410-6A66F85E0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5BD77-6DDC-44D9-9CA9-5803389A5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96F26-2E9E-4DA7-8B5B-D5ECDE0040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E3CE28-2EA2-46F2-AA10-2D78FA3F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F8C69-D3F0-4B6E-8B18-65F16F68A38D}" type="datetime1">
              <a:rPr lang="en-GB" smtClean="0"/>
              <a:t>10/11/2020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7EF36B-5BB1-48F8-9F01-08F0061C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67DEA-348E-428C-B218-20237615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2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C47CF-21AE-4A9A-93A1-E150CCA2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BE68E-2F52-417F-BF1C-1FAD4736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4A99F-3EAB-4529-993A-2EE12B4CBC79}" type="datetime1">
              <a:rPr lang="en-GB" smtClean="0"/>
              <a:t>10/11/2020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6BDFC-356F-4730-9B19-B2E2ADAFA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B64D7-D058-4CDF-88B6-D48D9C4E3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2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AF48EF-B239-4C65-A0C6-61B43754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DE39-5840-414A-909B-952A65B04DB3}" type="datetime1">
              <a:rPr lang="en-GB" smtClean="0"/>
              <a:t>10/11/2020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B50A8C-C3B6-4906-8428-78D0165C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A6C58-8BD6-4DA1-9DC9-538788BC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6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E09E5-C256-41C4-ADD2-B1434E54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1D94C-BFC2-4381-BE76-B1616F7D8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D6930-241E-4542-8917-98ED0E2EE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DB935-826A-4658-AFC0-6D4FF629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467D-A07B-42BE-920F-6D169F61623A}" type="datetime1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9E6D2-1F57-4E45-B5CF-C906922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7967A-201B-427B-AD5E-6F008769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75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16DAE-F2C0-4710-A4A0-7FE5D1369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DC5123-5123-46EE-9F6A-E267B1CE5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8F278-4122-41C3-9085-66D8EFEF1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94FA5-0BE2-4E42-A216-237727A0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2EE7-F417-41EC-A6B7-C5BAC3FC6EA8}" type="datetime1">
              <a:rPr lang="en-GB" smtClean="0"/>
              <a:t>10/11/2020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3A0F6-B60B-49CA-8BE1-82BF08368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D4975-DFF8-41C9-857D-4E85470B5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97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E38FF0-4E9D-4C88-8579-E7F9DDD2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12809-D41F-4DB2-9F8A-8F3E08A27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14893-A48C-45F1-AE23-67F6D7D6D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23EE-1073-4ACB-9195-CE19CF812D80}" type="datetime1">
              <a:rPr lang="en-GB" smtClean="0"/>
              <a:t>10/11/2020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1DCDB-20A5-45CD-9479-E8D946B8D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E9AEB-3248-4F56-BF3F-7ACD22E93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0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cid:b4413ab6-0b99-46bf-85f1-c72e2e6824e2@GBRP265.PROD.OUTLOOK.COM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7D1970-9DF7-4C16-9330-390E11CB1F3F}"/>
              </a:ext>
            </a:extLst>
          </p:cNvPr>
          <p:cNvSpPr txBox="1"/>
          <p:nvPr/>
        </p:nvSpPr>
        <p:spPr>
          <a:xfrm>
            <a:off x="1524000" y="1600200"/>
            <a:ext cx="8907887" cy="394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4400" b="1" dirty="0">
                <a:solidFill>
                  <a:prstClr val="black"/>
                </a:solidFill>
                <a:latin typeface="Georgia" panose="02040502050405020303" pitchFamily="18" charset="0"/>
              </a:rPr>
              <a:t>Annual General Meeting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en-GB" sz="3600" b="1" i="1" dirty="0">
                <a:solidFill>
                  <a:prstClr val="black"/>
                </a:solidFill>
                <a:latin typeface="Georgia" panose="02040502050405020303" pitchFamily="18" charset="0"/>
              </a:rPr>
              <a:t>WEDNESDAY 10 JULY 2019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en-GB" sz="44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We welcome our members to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 Lockleaze Sports Centre</a:t>
            </a:r>
          </a:p>
        </p:txBody>
      </p:sp>
    </p:spTree>
    <p:extLst>
      <p:ext uri="{BB962C8B-B14F-4D97-AF65-F5344CB8AC3E}">
        <p14:creationId xmlns:p14="http://schemas.microsoft.com/office/powerpoint/2010/main" val="3859567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D3F04-EF8B-45C0-A6B1-20E7CCCC3A30}"/>
              </a:ext>
            </a:extLst>
          </p:cNvPr>
          <p:cNvSpPr txBox="1"/>
          <p:nvPr/>
        </p:nvSpPr>
        <p:spPr>
          <a:xfrm>
            <a:off x="2588654" y="1841679"/>
            <a:ext cx="6838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Georgia" panose="02040502050405020303" pitchFamily="18" charset="0"/>
              </a:rPr>
              <a:t>Season 2019 – 20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2343956" y="2814320"/>
            <a:ext cx="6658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>
                <a:latin typeface="Georgia" panose="02040502050405020303" pitchFamily="18" charset="0"/>
              </a:rPr>
              <a:t>Challenges &amp; Opportunities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D2AEC-11F0-467D-B83D-1ADF417DBDBE}"/>
              </a:ext>
            </a:extLst>
          </p:cNvPr>
          <p:cNvSpPr txBox="1"/>
          <p:nvPr/>
        </p:nvSpPr>
        <p:spPr>
          <a:xfrm>
            <a:off x="4237149" y="4093717"/>
            <a:ext cx="3541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>
                <a:latin typeface="Georgia" panose="02040502050405020303" pitchFamily="18" charset="0"/>
              </a:rPr>
              <a:t>Adrian Siddorn</a:t>
            </a:r>
          </a:p>
          <a:p>
            <a:pPr algn="ctr"/>
            <a:r>
              <a:rPr lang="en-GB" sz="3200" b="1" i="1" dirty="0">
                <a:latin typeface="Georgia" panose="02040502050405020303" pitchFamily="18" charset="0"/>
              </a:rPr>
              <a:t>Chair </a:t>
            </a:r>
          </a:p>
        </p:txBody>
      </p:sp>
    </p:spTree>
    <p:extLst>
      <p:ext uri="{BB962C8B-B14F-4D97-AF65-F5344CB8AC3E}">
        <p14:creationId xmlns:p14="http://schemas.microsoft.com/office/powerpoint/2010/main" val="1642085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13C46-DEC3-487B-8569-489033661AF7}"/>
              </a:ext>
            </a:extLst>
          </p:cNvPr>
          <p:cNvSpPr/>
          <p:nvPr/>
        </p:nvSpPr>
        <p:spPr>
          <a:xfrm>
            <a:off x="3509546" y="1415534"/>
            <a:ext cx="5553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  <a:cs typeface="Calibri Light" panose="020F0302020204030204" pitchFamily="34" charset="0"/>
              </a:rPr>
              <a:t>2018 – 2019: Overview</a:t>
            </a:r>
            <a:endParaRPr lang="en-GB" sz="3600" dirty="0">
              <a:solidFill>
                <a:prstClr val="black"/>
              </a:solidFill>
              <a:latin typeface="Georgia" panose="02040502050405020303" pitchFamily="18" charset="0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EC87A9-B497-4D72-8AF7-781DEE746103}"/>
              </a:ext>
            </a:extLst>
          </p:cNvPr>
          <p:cNvSpPr/>
          <p:nvPr/>
        </p:nvSpPr>
        <p:spPr>
          <a:xfrm>
            <a:off x="2949262" y="2125567"/>
            <a:ext cx="7456868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3600" b="1" dirty="0">
                <a:latin typeface="Georgia" panose="02040502050405020303" pitchFamily="18" charset="0"/>
              </a:rPr>
              <a:t>2019 – 2020: Future Plans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19BAA-5130-48A6-B618-8EB757EE1B7B}"/>
              </a:ext>
            </a:extLst>
          </p:cNvPr>
          <p:cNvSpPr txBox="1"/>
          <p:nvPr/>
        </p:nvSpPr>
        <p:spPr>
          <a:xfrm>
            <a:off x="3709115" y="4005330"/>
            <a:ext cx="57954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>
                <a:latin typeface="Georgia" panose="02040502050405020303" pitchFamily="18" charset="0"/>
              </a:rPr>
              <a:t>Mike Heath</a:t>
            </a:r>
          </a:p>
          <a:p>
            <a:pPr algn="ctr"/>
            <a:r>
              <a:rPr lang="en-GB" sz="3200" b="1" i="1" dirty="0">
                <a:latin typeface="Georgia" panose="02040502050405020303" pitchFamily="18" charset="0"/>
              </a:rPr>
              <a:t>Rugby Committee Chair </a:t>
            </a:r>
          </a:p>
        </p:txBody>
      </p:sp>
    </p:spTree>
    <p:extLst>
      <p:ext uri="{BB962C8B-B14F-4D97-AF65-F5344CB8AC3E}">
        <p14:creationId xmlns:p14="http://schemas.microsoft.com/office/powerpoint/2010/main" val="2023236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13C46-DEC3-487B-8569-489033661AF7}"/>
              </a:ext>
            </a:extLst>
          </p:cNvPr>
          <p:cNvSpPr/>
          <p:nvPr/>
        </p:nvSpPr>
        <p:spPr>
          <a:xfrm>
            <a:off x="-386366" y="1506827"/>
            <a:ext cx="12766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GRFU Awards </a:t>
            </a:r>
            <a:endParaRPr lang="en-GB" sz="3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77795-F2C7-4D4F-84BF-55582971ECC6}"/>
              </a:ext>
            </a:extLst>
          </p:cNvPr>
          <p:cNvSpPr txBox="1"/>
          <p:nvPr/>
        </p:nvSpPr>
        <p:spPr>
          <a:xfrm>
            <a:off x="3116687" y="2585210"/>
            <a:ext cx="5563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Life Membership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 </a:t>
            </a: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President’s Award</a:t>
            </a:r>
          </a:p>
          <a:p>
            <a:endParaRPr lang="en-GB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Mike Shore Award - U20s Player of the Year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 </a:t>
            </a: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League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0175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788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13C46-DEC3-487B-8569-489033661AF7}"/>
              </a:ext>
            </a:extLst>
          </p:cNvPr>
          <p:cNvSpPr/>
          <p:nvPr/>
        </p:nvSpPr>
        <p:spPr>
          <a:xfrm>
            <a:off x="1867437" y="721218"/>
            <a:ext cx="837343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300" b="1" dirty="0">
                <a:solidFill>
                  <a:prstClr val="black"/>
                </a:solidFill>
                <a:latin typeface="Georgia" panose="02040502050405020303" pitchFamily="18" charset="0"/>
              </a:rPr>
              <a:t>WADWORTH 6X RFU LEAGUE WINNERS:  2018-19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EF9B0-4863-4CB5-92B5-2A2CC52A5A61}"/>
              </a:ext>
            </a:extLst>
          </p:cNvPr>
          <p:cNvSpPr txBox="1"/>
          <p:nvPr/>
        </p:nvSpPr>
        <p:spPr>
          <a:xfrm>
            <a:off x="3013656" y="1367549"/>
            <a:ext cx="519018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Gloucestershire Premier</a:t>
            </a:r>
            <a:endParaRPr lang="en-GB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sz="1400" dirty="0">
                <a:latin typeface="Georgia" panose="02040502050405020303" pitchFamily="18" charset="0"/>
              </a:rPr>
              <a:t>Spartans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Bristol Saracens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 </a:t>
            </a:r>
          </a:p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Gloucestershire League One</a:t>
            </a:r>
            <a:endParaRPr lang="en-GB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sz="1400" dirty="0">
                <a:latin typeface="Georgia" panose="02040502050405020303" pitchFamily="18" charset="0"/>
              </a:rPr>
              <a:t>Ross-on-Wye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Cheltenham North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 </a:t>
            </a:r>
          </a:p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Gloucestershire League Two North</a:t>
            </a:r>
            <a:endParaRPr lang="en-GB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sz="1400" dirty="0">
                <a:latin typeface="Georgia" panose="02040502050405020303" pitchFamily="18" charset="0"/>
              </a:rPr>
              <a:t>Tewkesbury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 </a:t>
            </a:r>
          </a:p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Gloucestershire League Two South</a:t>
            </a:r>
            <a:endParaRPr lang="en-GB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sz="1400" dirty="0">
                <a:latin typeface="Georgia" panose="02040502050405020303" pitchFamily="18" charset="0"/>
              </a:rPr>
              <a:t>St. Brendan’s Old Boys RFC</a:t>
            </a:r>
          </a:p>
          <a:p>
            <a:r>
              <a:rPr lang="en-GB" sz="1400" dirty="0">
                <a:latin typeface="Georgia" panose="02040502050405020303" pitchFamily="18" charset="0"/>
              </a:rPr>
              <a:t> </a:t>
            </a:r>
          </a:p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Gloucestershire League Two </a:t>
            </a:r>
          </a:p>
          <a:p>
            <a:r>
              <a:rPr lang="en-GB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North &amp; South Play Off</a:t>
            </a:r>
            <a:endParaRPr lang="en-GB" sz="1400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sz="1400" dirty="0">
                <a:latin typeface="Georgia" panose="02040502050405020303" pitchFamily="18" charset="0"/>
              </a:rPr>
              <a:t>Fairford RFC</a:t>
            </a:r>
          </a:p>
        </p:txBody>
      </p:sp>
    </p:spTree>
    <p:extLst>
      <p:ext uri="{BB962C8B-B14F-4D97-AF65-F5344CB8AC3E}">
        <p14:creationId xmlns:p14="http://schemas.microsoft.com/office/powerpoint/2010/main" val="3467671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13C46-DEC3-487B-8569-489033661AF7}"/>
              </a:ext>
            </a:extLst>
          </p:cNvPr>
          <p:cNvSpPr/>
          <p:nvPr/>
        </p:nvSpPr>
        <p:spPr>
          <a:xfrm>
            <a:off x="-386366" y="1506827"/>
            <a:ext cx="1276680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300" b="1" dirty="0">
                <a:solidFill>
                  <a:prstClr val="black"/>
                </a:solidFill>
                <a:latin typeface="Georgia" panose="02040502050405020303" pitchFamily="18" charset="0"/>
              </a:rPr>
              <a:t>WADWORTH 6X DISTRICT LEAGUE WINNERS</a:t>
            </a:r>
          </a:p>
          <a:p>
            <a:pPr lvl="0" algn="ctr"/>
            <a:r>
              <a:rPr lang="en-GB" sz="2300" b="1" dirty="0">
                <a:solidFill>
                  <a:prstClr val="black"/>
                </a:solidFill>
                <a:latin typeface="Georgia" panose="02040502050405020303" pitchFamily="18" charset="0"/>
              </a:rPr>
              <a:t>2018-19</a:t>
            </a:r>
            <a:endParaRPr lang="en-GB" sz="23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77795-F2C7-4D4F-84BF-55582971ECC6}"/>
              </a:ext>
            </a:extLst>
          </p:cNvPr>
          <p:cNvSpPr txBox="1"/>
          <p:nvPr/>
        </p:nvSpPr>
        <p:spPr>
          <a:xfrm>
            <a:off x="2228045" y="2498501"/>
            <a:ext cx="31682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District Premier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Dings II</a:t>
            </a:r>
          </a:p>
          <a:p>
            <a:r>
              <a:rPr lang="en-GB" dirty="0">
                <a:latin typeface="Georgia" panose="02040502050405020303" pitchFamily="18" charset="0"/>
              </a:rPr>
              <a:t>Clifton II</a:t>
            </a:r>
          </a:p>
          <a:p>
            <a:r>
              <a:rPr lang="en-GB" dirty="0">
                <a:latin typeface="Georgia" panose="02040502050405020303" pitchFamily="18" charset="0"/>
              </a:rPr>
              <a:t> </a:t>
            </a: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B&amp;D 1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Frampton Cotterell II</a:t>
            </a:r>
          </a:p>
          <a:p>
            <a:r>
              <a:rPr lang="en-GB" dirty="0">
                <a:latin typeface="Georgia" panose="02040502050405020303" pitchFamily="18" charset="0"/>
              </a:rPr>
              <a:t>Bristol Saracens II</a:t>
            </a:r>
          </a:p>
          <a:p>
            <a:r>
              <a:rPr lang="en-GB" dirty="0">
                <a:latin typeface="Georgia" panose="02040502050405020303" pitchFamily="18" charset="0"/>
              </a:rPr>
              <a:t> 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9C4080-3C82-4BBD-8822-1FBF70C865E3}"/>
              </a:ext>
            </a:extLst>
          </p:cNvPr>
          <p:cNvSpPr txBox="1"/>
          <p:nvPr/>
        </p:nvSpPr>
        <p:spPr>
          <a:xfrm>
            <a:off x="7109138" y="2498501"/>
            <a:ext cx="31682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B&amp;D 2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St. Brendan’s OB II</a:t>
            </a:r>
          </a:p>
          <a:p>
            <a:r>
              <a:rPr lang="en-GB" dirty="0">
                <a:latin typeface="Georgia" panose="02040502050405020303" pitchFamily="18" charset="0"/>
              </a:rPr>
              <a:t>Wotton</a:t>
            </a:r>
          </a:p>
          <a:p>
            <a:r>
              <a:rPr lang="en-GB" dirty="0">
                <a:latin typeface="Georgia" panose="02040502050405020303" pitchFamily="18" charset="0"/>
              </a:rPr>
              <a:t> </a:t>
            </a:r>
          </a:p>
          <a:p>
            <a:r>
              <a:rPr lang="en-GB" b="1" dirty="0">
                <a:solidFill>
                  <a:srgbClr val="FF0000"/>
                </a:solidFill>
                <a:latin typeface="Georgia" panose="02040502050405020303" pitchFamily="18" charset="0"/>
              </a:rPr>
              <a:t>Wadworth 6X B&amp;D 3</a:t>
            </a:r>
            <a:endParaRPr lang="en-GB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r>
              <a:rPr lang="en-GB" dirty="0">
                <a:latin typeface="Georgia" panose="02040502050405020303" pitchFamily="18" charset="0"/>
              </a:rPr>
              <a:t>Bishopston II</a:t>
            </a:r>
          </a:p>
          <a:p>
            <a:r>
              <a:rPr lang="en-GB" dirty="0">
                <a:latin typeface="Georgia" panose="02040502050405020303" pitchFamily="18" charset="0"/>
              </a:rPr>
              <a:t>North Bristol II</a:t>
            </a:r>
          </a:p>
        </p:txBody>
      </p:sp>
    </p:spTree>
    <p:extLst>
      <p:ext uri="{BB962C8B-B14F-4D97-AF65-F5344CB8AC3E}">
        <p14:creationId xmlns:p14="http://schemas.microsoft.com/office/powerpoint/2010/main" val="3898686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C13C46-DEC3-487B-8569-489033661AF7}"/>
              </a:ext>
            </a:extLst>
          </p:cNvPr>
          <p:cNvSpPr/>
          <p:nvPr/>
        </p:nvSpPr>
        <p:spPr>
          <a:xfrm>
            <a:off x="-386366" y="1506827"/>
            <a:ext cx="1276680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300" b="1" dirty="0">
                <a:solidFill>
                  <a:prstClr val="black"/>
                </a:solidFill>
                <a:latin typeface="Georgia" panose="02040502050405020303" pitchFamily="18" charset="0"/>
              </a:rPr>
              <a:t>WADWORTH 6X DISTRICT LEAGUE WINNERS</a:t>
            </a:r>
          </a:p>
          <a:p>
            <a:pPr lvl="0" algn="ctr"/>
            <a:r>
              <a:rPr lang="en-GB" sz="2300" b="1" dirty="0">
                <a:solidFill>
                  <a:prstClr val="black"/>
                </a:solidFill>
                <a:latin typeface="Georgia" panose="02040502050405020303" pitchFamily="18" charset="0"/>
              </a:rPr>
              <a:t>2018-19</a:t>
            </a:r>
            <a:endParaRPr lang="en-GB" sz="23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B77795-F2C7-4D4F-84BF-55582971ECC6}"/>
              </a:ext>
            </a:extLst>
          </p:cNvPr>
          <p:cNvSpPr txBox="1"/>
          <p:nvPr/>
        </p:nvSpPr>
        <p:spPr>
          <a:xfrm>
            <a:off x="3116687" y="2585210"/>
            <a:ext cx="55636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Wadworth 6X G&amp;D1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Old Cryptians II</a:t>
            </a:r>
          </a:p>
          <a:p>
            <a:r>
              <a:rPr lang="en-GB" dirty="0"/>
              <a:t>Longlevens II</a:t>
            </a:r>
          </a:p>
          <a:p>
            <a:r>
              <a:rPr lang="en-GB" dirty="0"/>
              <a:t> </a:t>
            </a:r>
          </a:p>
          <a:p>
            <a:r>
              <a:rPr lang="en-GB" b="1" dirty="0">
                <a:solidFill>
                  <a:srgbClr val="FF0000"/>
                </a:solidFill>
              </a:rPr>
              <a:t>Wadworth 6X G&amp;D 2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Cirencester II                                    </a:t>
            </a:r>
          </a:p>
          <a:p>
            <a:r>
              <a:rPr lang="en-GB" dirty="0"/>
              <a:t>Dursley II</a:t>
            </a:r>
          </a:p>
          <a:p>
            <a:r>
              <a:rPr lang="en-GB" dirty="0"/>
              <a:t> </a:t>
            </a:r>
          </a:p>
          <a:p>
            <a:r>
              <a:rPr lang="en-GB" b="1" dirty="0">
                <a:solidFill>
                  <a:srgbClr val="FF0000"/>
                </a:solidFill>
              </a:rPr>
              <a:t>Wadworth 6X G&amp;D 3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Bream II</a:t>
            </a:r>
          </a:p>
          <a:p>
            <a:r>
              <a:rPr lang="en-GB" dirty="0"/>
              <a:t>Tewkesbury II</a:t>
            </a:r>
          </a:p>
        </p:txBody>
      </p:sp>
    </p:spTree>
    <p:extLst>
      <p:ext uri="{BB962C8B-B14F-4D97-AF65-F5344CB8AC3E}">
        <p14:creationId xmlns:p14="http://schemas.microsoft.com/office/powerpoint/2010/main" val="5252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F2573C-4495-4291-BA94-1A68CC3FF78D}"/>
              </a:ext>
            </a:extLst>
          </p:cNvPr>
          <p:cNvSpPr txBox="1"/>
          <p:nvPr/>
        </p:nvSpPr>
        <p:spPr>
          <a:xfrm>
            <a:off x="1423242" y="1386901"/>
            <a:ext cx="944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Georgia" panose="02040502050405020303" pitchFamily="18" charset="0"/>
              </a:rPr>
              <a:t>#GRFU Sponsors &amp; Supporters:</a:t>
            </a:r>
          </a:p>
        </p:txBody>
      </p:sp>
      <p:pic>
        <p:nvPicPr>
          <p:cNvPr id="1026" name="DA1F0CF7-443D-4A5D-930C-ABBE0C3EF063" descr="2AAF1DE6-A635-4EFF-976B-4E2170812308@home">
            <a:extLst>
              <a:ext uri="{FF2B5EF4-FFF2-40B4-BE49-F238E27FC236}">
                <a16:creationId xmlns:a16="http://schemas.microsoft.com/office/drawing/2014/main" id="{D04C25E4-3BD3-4C54-AFCB-ED9F70D36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659" y="2127934"/>
            <a:ext cx="2650028" cy="113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4D3235D3-4E7A-4EA3-B1BE-5559A152054B" descr="2EBFBC7F-E2E4-4D51-B684-0918DEBD4A70@home">
            <a:extLst>
              <a:ext uri="{FF2B5EF4-FFF2-40B4-BE49-F238E27FC236}">
                <a16:creationId xmlns:a16="http://schemas.microsoft.com/office/drawing/2014/main" id="{36F9A794-7FEC-4AE6-A0C0-487A7594E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232" y="2827315"/>
            <a:ext cx="1173397" cy="130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EF0BC0-835E-44DD-B21D-3AA0940BCD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9013" y="4632326"/>
            <a:ext cx="1473394" cy="898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052206-7AA2-445C-BCD5-84E800C1A0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931" y="2243842"/>
            <a:ext cx="4099485" cy="1803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A4ED07-A612-4AA9-8394-5C9C67DBFE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6379" y="2833295"/>
            <a:ext cx="1451992" cy="23834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E27C03-E857-4FDF-A503-DECB2EB912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048" y="4691969"/>
            <a:ext cx="3121077" cy="51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EC5FED-D095-4863-B8E8-096BA5984241}"/>
              </a:ext>
            </a:extLst>
          </p:cNvPr>
          <p:cNvSpPr/>
          <p:nvPr/>
        </p:nvSpPr>
        <p:spPr>
          <a:xfrm>
            <a:off x="1918952" y="1122363"/>
            <a:ext cx="84155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We remember our friends and colleagues within rugby who are no longer with us at the end of our season – </a:t>
            </a:r>
            <a:r>
              <a:rPr lang="en-GB" sz="2400" b="1" i="1" dirty="0">
                <a:solidFill>
                  <a:prstClr val="black"/>
                </a:solidFill>
                <a:latin typeface="Georgia" panose="02040502050405020303" pitchFamily="18" charset="0"/>
              </a:rPr>
              <a:t>may they Rest in Peace </a:t>
            </a:r>
            <a:endParaRPr lang="en-GB" sz="2400" dirty="0">
              <a:latin typeface="Georgia" panose="0204050205040502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F4473F-4726-42AA-B1E2-AA94EB4F2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726" y="2516452"/>
            <a:ext cx="7159017" cy="321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69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862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CE480E-7A51-46BE-AA7A-150FA3C18C4D}"/>
              </a:ext>
            </a:extLst>
          </p:cNvPr>
          <p:cNvSpPr/>
          <p:nvPr/>
        </p:nvSpPr>
        <p:spPr>
          <a:xfrm>
            <a:off x="2743200" y="695460"/>
            <a:ext cx="5344732" cy="423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b="1" dirty="0">
              <a:solidFill>
                <a:prstClr val="black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Financial Statement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3200" b="1" i="1" dirty="0">
                <a:solidFill>
                  <a:prstClr val="black"/>
                </a:solidFill>
                <a:latin typeface="Georgia" panose="02040502050405020303" pitchFamily="18" charset="0"/>
              </a:rPr>
              <a:t>Simon Thornton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en-GB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endParaRPr lang="en-GB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36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10C2A-759D-49BE-A226-0AD7F0F83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401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C00000"/>
                </a:solidFill>
                <a:latin typeface="Georgia" panose="02040502050405020303" pitchFamily="18" charset="0"/>
              </a:rPr>
              <a:t>Income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EFE2170-A8EA-48A3-B6C6-D63F63015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362685"/>
              </p:ext>
            </p:extLst>
          </p:nvPr>
        </p:nvGraphicFramePr>
        <p:xfrm>
          <a:off x="838200" y="962526"/>
          <a:ext cx="9025648" cy="56708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55047">
                  <a:extLst>
                    <a:ext uri="{9D8B030D-6E8A-4147-A177-3AD203B41FA5}">
                      <a16:colId xmlns:a16="http://schemas.microsoft.com/office/drawing/2014/main" val="3840136839"/>
                    </a:ext>
                  </a:extLst>
                </a:gridCol>
                <a:gridCol w="2275647">
                  <a:extLst>
                    <a:ext uri="{9D8B030D-6E8A-4147-A177-3AD203B41FA5}">
                      <a16:colId xmlns:a16="http://schemas.microsoft.com/office/drawing/2014/main" val="170107994"/>
                    </a:ext>
                  </a:extLst>
                </a:gridCol>
                <a:gridCol w="1544138">
                  <a:extLst>
                    <a:ext uri="{9D8B030D-6E8A-4147-A177-3AD203B41FA5}">
                      <a16:colId xmlns:a16="http://schemas.microsoft.com/office/drawing/2014/main" val="3097473477"/>
                    </a:ext>
                  </a:extLst>
                </a:gridCol>
                <a:gridCol w="1850816">
                  <a:extLst>
                    <a:ext uri="{9D8B030D-6E8A-4147-A177-3AD203B41FA5}">
                      <a16:colId xmlns:a16="http://schemas.microsoft.com/office/drawing/2014/main" val="1514619780"/>
                    </a:ext>
                  </a:extLst>
                </a:gridCol>
              </a:tblGrid>
              <a:tr h="38739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Prior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743978"/>
                  </a:ext>
                </a:extLst>
              </a:tr>
              <a:tr h="42428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PFR Funding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103,828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101,250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512138"/>
                  </a:ext>
                </a:extLst>
              </a:tr>
              <a:tr h="4617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re Representative Rugby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24,783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25,058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9848307"/>
                  </a:ext>
                </a:extLst>
              </a:tr>
              <a:tr h="41566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RFU Competitions Funding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2,800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3,503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5403463"/>
                  </a:ext>
                </a:extLst>
              </a:tr>
              <a:tr h="43790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Own Income from Competitions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13,657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15,930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5370486"/>
                  </a:ext>
                </a:extLst>
              </a:tr>
              <a:tr h="44497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Sponsorship etc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18,777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22,489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2699538"/>
                  </a:ext>
                </a:extLst>
              </a:tr>
              <a:tr h="4368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Member Subscriptions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1,271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1,562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8436625"/>
                  </a:ext>
                </a:extLst>
              </a:tr>
              <a:tr h="4818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Patrons &amp; International Tickets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6,508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4,017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480666"/>
                  </a:ext>
                </a:extLst>
              </a:tr>
              <a:tr h="42825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Discipline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4,215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5,570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0831275"/>
                  </a:ext>
                </a:extLst>
              </a:tr>
              <a:tr h="4808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Investment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2,479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2,406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0642991"/>
                  </a:ext>
                </a:extLst>
              </a:tr>
              <a:tr h="55617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u="none" strike="noStrike" dirty="0">
                          <a:effectLst/>
                          <a:latin typeface="Georgia" panose="02040502050405020303" pitchFamily="18" charset="0"/>
                        </a:rPr>
                        <a:t>Other Income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effectLst/>
                          <a:latin typeface="Georgia" panose="02040502050405020303" pitchFamily="18" charset="0"/>
                        </a:rPr>
                        <a:t>                    355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558 </a:t>
                      </a:r>
                      <a:endParaRPr lang="en-GB" sz="20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973912"/>
                  </a:ext>
                </a:extLst>
              </a:tr>
              <a:tr h="71495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en-GB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  <a:spcAft>
                          <a:spcPts val="1800"/>
                        </a:spcAft>
                      </a:pPr>
                      <a:r>
                        <a:rPr lang="en-GB" sz="2400" u="none" strike="noStrike" dirty="0">
                          <a:effectLst/>
                          <a:latin typeface="Georgia" panose="02040502050405020303" pitchFamily="18" charset="0"/>
                        </a:rPr>
                        <a:t>            178,673 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400" u="none" strike="noStrike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182,343</a:t>
                      </a:r>
                      <a:r>
                        <a:rPr lang="en-GB" sz="240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endParaRPr lang="en-GB" sz="2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1565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55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3C4A-C422-4680-83F2-5E5692DB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1886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C00000"/>
                </a:solidFill>
                <a:latin typeface="Georgia" panose="02040502050405020303" pitchFamily="18" charset="0"/>
              </a:rPr>
              <a:t>Representative Rugby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386E71C-2379-4AF0-91A1-FCFB83A6A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444981"/>
              </p:ext>
            </p:extLst>
          </p:nvPr>
        </p:nvGraphicFramePr>
        <p:xfrm>
          <a:off x="838200" y="1299326"/>
          <a:ext cx="9500938" cy="48207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05474">
                  <a:extLst>
                    <a:ext uri="{9D8B030D-6E8A-4147-A177-3AD203B41FA5}">
                      <a16:colId xmlns:a16="http://schemas.microsoft.com/office/drawing/2014/main" val="1050608712"/>
                    </a:ext>
                  </a:extLst>
                </a:gridCol>
                <a:gridCol w="1992191">
                  <a:extLst>
                    <a:ext uri="{9D8B030D-6E8A-4147-A177-3AD203B41FA5}">
                      <a16:colId xmlns:a16="http://schemas.microsoft.com/office/drawing/2014/main" val="867168638"/>
                    </a:ext>
                  </a:extLst>
                </a:gridCol>
                <a:gridCol w="1974080">
                  <a:extLst>
                    <a:ext uri="{9D8B030D-6E8A-4147-A177-3AD203B41FA5}">
                      <a16:colId xmlns:a16="http://schemas.microsoft.com/office/drawing/2014/main" val="1207961436"/>
                    </a:ext>
                  </a:extLst>
                </a:gridCol>
                <a:gridCol w="1829193">
                  <a:extLst>
                    <a:ext uri="{9D8B030D-6E8A-4147-A177-3AD203B41FA5}">
                      <a16:colId xmlns:a16="http://schemas.microsoft.com/office/drawing/2014/main" val="110129416"/>
                    </a:ext>
                  </a:extLst>
                </a:gridCol>
              </a:tblGrid>
              <a:tr h="46763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Prior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86779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Senior Men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9,814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7,471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6551335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Senior Women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5,755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6,345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8220830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20's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10,952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9,512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5222052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18's Girls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1,610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2,291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0603974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17/18's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4,350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4,814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557319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16's - Bristol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3,626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5,980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656733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16's - N Glos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1,936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2,247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3692563"/>
                  </a:ext>
                </a:extLst>
              </a:tr>
              <a:tr h="4676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Under 15's Girls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1,606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1,604 </a:t>
                      </a: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075633"/>
                  </a:ext>
                </a:extLst>
              </a:tr>
              <a:tr h="61201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latin typeface="Georgia" panose="02040502050405020303" pitchFamily="18" charset="0"/>
                        </a:rPr>
                        <a:t>40,800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40,264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34777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433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AEE72-DB61-40AA-840F-0C6283A2D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1991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Community Rugby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734759-08E7-4BCB-A7E9-B5EFBAB5C1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0485438"/>
              </p:ext>
            </p:extLst>
          </p:nvPr>
        </p:nvGraphicFramePr>
        <p:xfrm>
          <a:off x="838200" y="1929898"/>
          <a:ext cx="8602579" cy="24470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14631">
                  <a:extLst>
                    <a:ext uri="{9D8B030D-6E8A-4147-A177-3AD203B41FA5}">
                      <a16:colId xmlns:a16="http://schemas.microsoft.com/office/drawing/2014/main" val="221445941"/>
                    </a:ext>
                  </a:extLst>
                </a:gridCol>
                <a:gridCol w="1958158">
                  <a:extLst>
                    <a:ext uri="{9D8B030D-6E8A-4147-A177-3AD203B41FA5}">
                      <a16:colId xmlns:a16="http://schemas.microsoft.com/office/drawing/2014/main" val="3826307594"/>
                    </a:ext>
                  </a:extLst>
                </a:gridCol>
                <a:gridCol w="1243264">
                  <a:extLst>
                    <a:ext uri="{9D8B030D-6E8A-4147-A177-3AD203B41FA5}">
                      <a16:colId xmlns:a16="http://schemas.microsoft.com/office/drawing/2014/main" val="4122185854"/>
                    </a:ext>
                  </a:extLst>
                </a:gridCol>
                <a:gridCol w="2486526">
                  <a:extLst>
                    <a:ext uri="{9D8B030D-6E8A-4147-A177-3AD203B41FA5}">
                      <a16:colId xmlns:a16="http://schemas.microsoft.com/office/drawing/2014/main" val="349905870"/>
                    </a:ext>
                  </a:extLst>
                </a:gridCol>
              </a:tblGrid>
              <a:tr h="49473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Prior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14805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Protect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8,484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Comparable Breakdown not available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9828368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Grow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7,898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124391"/>
                  </a:ext>
                </a:extLst>
              </a:tr>
              <a:tr h="46809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Sustain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31,541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449525"/>
                  </a:ext>
                </a:extLst>
              </a:tr>
              <a:tr h="49473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latin typeface="Georgia" panose="02040502050405020303" pitchFamily="18" charset="0"/>
                        </a:rPr>
                        <a:t>47,923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30,793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08957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497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CA39-F55F-487C-8CA0-2563DBC83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021"/>
            <a:ext cx="10515600" cy="910222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Overhead Expenditure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5AE705-11B9-4940-874D-F23666C08C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516792"/>
              </p:ext>
            </p:extLst>
          </p:nvPr>
        </p:nvGraphicFramePr>
        <p:xfrm>
          <a:off x="838200" y="1066800"/>
          <a:ext cx="10515600" cy="55936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12895">
                  <a:extLst>
                    <a:ext uri="{9D8B030D-6E8A-4147-A177-3AD203B41FA5}">
                      <a16:colId xmlns:a16="http://schemas.microsoft.com/office/drawing/2014/main" val="1480571750"/>
                    </a:ext>
                  </a:extLst>
                </a:gridCol>
                <a:gridCol w="1989221">
                  <a:extLst>
                    <a:ext uri="{9D8B030D-6E8A-4147-A177-3AD203B41FA5}">
                      <a16:colId xmlns:a16="http://schemas.microsoft.com/office/drawing/2014/main" val="322078781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848027005"/>
                    </a:ext>
                  </a:extLst>
                </a:gridCol>
                <a:gridCol w="2089484">
                  <a:extLst>
                    <a:ext uri="{9D8B030D-6E8A-4147-A177-3AD203B41FA5}">
                      <a16:colId xmlns:a16="http://schemas.microsoft.com/office/drawing/2014/main" val="457490593"/>
                    </a:ext>
                  </a:extLst>
                </a:gridCol>
              </a:tblGrid>
              <a:tr h="44049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Prior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72190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Costs of Disciplinary Function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1,121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233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223111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Support for Combinations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860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1,477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83163488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Communications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15,112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12,595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4027251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Meetings &amp; Travel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14,080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8,654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4252178"/>
                  </a:ext>
                </a:extLst>
              </a:tr>
              <a:tr h="2202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Other Committee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 267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   494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3116416"/>
                  </a:ext>
                </a:extLst>
              </a:tr>
              <a:tr h="22024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County Administrator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24,923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29,245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6094227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Office Rent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6,025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6,300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9453249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Other Office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3,401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2,205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6162694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Storage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2,390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Georgia" panose="02040502050405020303" pitchFamily="18" charset="0"/>
                        </a:rPr>
                        <a:t>                2,594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9367410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Accountancy &amp; Other Financial Costs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2,997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3,342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921242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Tax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    3,000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5,778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149745"/>
                  </a:ext>
                </a:extLst>
              </a:tr>
              <a:tr h="44049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latin typeface="Georgia" panose="02040502050405020303" pitchFamily="18" charset="0"/>
                        </a:rPr>
                        <a:t>74,176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72,917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94829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01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BBF96-D0C2-4296-8BCF-63AF0950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137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C00000"/>
                </a:solidFill>
                <a:latin typeface="Georgia" panose="02040502050405020303" pitchFamily="18" charset="0"/>
              </a:rPr>
              <a:t>Summary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E15E2E-7EBB-42FD-A73F-0458289EA3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201417"/>
              </p:ext>
            </p:extLst>
          </p:nvPr>
        </p:nvGraphicFramePr>
        <p:xfrm>
          <a:off x="838200" y="1323975"/>
          <a:ext cx="10301371" cy="399398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87950">
                  <a:extLst>
                    <a:ext uri="{9D8B030D-6E8A-4147-A177-3AD203B41FA5}">
                      <a16:colId xmlns:a16="http://schemas.microsoft.com/office/drawing/2014/main" val="2700779485"/>
                    </a:ext>
                  </a:extLst>
                </a:gridCol>
                <a:gridCol w="2005263">
                  <a:extLst>
                    <a:ext uri="{9D8B030D-6E8A-4147-A177-3AD203B41FA5}">
                      <a16:colId xmlns:a16="http://schemas.microsoft.com/office/drawing/2014/main" val="1808693193"/>
                    </a:ext>
                  </a:extLst>
                </a:gridCol>
                <a:gridCol w="962526">
                  <a:extLst>
                    <a:ext uri="{9D8B030D-6E8A-4147-A177-3AD203B41FA5}">
                      <a16:colId xmlns:a16="http://schemas.microsoft.com/office/drawing/2014/main" val="1642237817"/>
                    </a:ext>
                  </a:extLst>
                </a:gridCol>
                <a:gridCol w="2145632">
                  <a:extLst>
                    <a:ext uri="{9D8B030D-6E8A-4147-A177-3AD203B41FA5}">
                      <a16:colId xmlns:a16="http://schemas.microsoft.com/office/drawing/2014/main" val="61820457"/>
                    </a:ext>
                  </a:extLst>
                </a:gridCol>
              </a:tblGrid>
              <a:tr h="51295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Season 2018/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Prior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300926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Income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178,673   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182,343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0206061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less   Representative Rugby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(40,800)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 dirty="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(40,264)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533234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          Community Rugby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(47,923)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(30,793)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3534050"/>
                  </a:ext>
                </a:extLst>
              </a:tr>
              <a:tr h="548087">
                <a:tc>
                  <a:txBody>
                    <a:bodyPr/>
                    <a:lstStyle/>
                    <a:p>
                      <a:r>
                        <a:rPr lang="en-GB" sz="2000" dirty="0">
                          <a:latin typeface="Georgia" panose="02040502050405020303" pitchFamily="18" charset="0"/>
                        </a:rPr>
                        <a:t>          Overheads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(74,176)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(72,917)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5963949"/>
                  </a:ext>
                </a:extLst>
              </a:tr>
              <a:tr h="5026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             Revaluation of investments to market value</a:t>
                      </a:r>
                    </a:p>
                  </a:txBody>
                  <a:tcPr marL="9525" marR="9525" marT="9525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(2384)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2000">
                        <a:latin typeface="Georgia" panose="02040502050405020303" pitchFamily="18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1,816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833926"/>
                  </a:ext>
                </a:extLst>
              </a:tr>
              <a:tr h="786063">
                <a:tc>
                  <a:txBody>
                    <a:bodyPr/>
                    <a:lstStyle/>
                    <a:p>
                      <a:r>
                        <a:rPr lang="en-GB" sz="2000" u="none" dirty="0">
                          <a:latin typeface="Georgia" panose="02040502050405020303" pitchFamily="18" charset="0"/>
                        </a:rPr>
                        <a:t>Estimated Surplus/(Deficit) for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Georgia" panose="02040502050405020303" pitchFamily="18" charset="0"/>
                        </a:rPr>
                        <a:t>13,390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2000" dirty="0">
                        <a:latin typeface="Georgia" panose="02040502050405020303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43,527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71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19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CE587A5D5FE4EA7F9A055F568EF3F" ma:contentTypeVersion="12" ma:contentTypeDescription="Create a new document." ma:contentTypeScope="" ma:versionID="cd4864980b6c0dc1c9490fe4e7540fc3">
  <xsd:schema xmlns:xsd="http://www.w3.org/2001/XMLSchema" xmlns:xs="http://www.w3.org/2001/XMLSchema" xmlns:p="http://schemas.microsoft.com/office/2006/metadata/properties" xmlns:ns3="3564a99f-50cc-420b-9c6d-1ebaa818b3ea" xmlns:ns4="151b36a6-f043-4c1d-b063-a8e72c3cb083" targetNamespace="http://schemas.microsoft.com/office/2006/metadata/properties" ma:root="true" ma:fieldsID="5b36974da4751e7507defed71a451e4e" ns3:_="" ns4:_="">
    <xsd:import namespace="3564a99f-50cc-420b-9c6d-1ebaa818b3ea"/>
    <xsd:import namespace="151b36a6-f043-4c1d-b063-a8e72c3cb0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4a99f-50cc-420b-9c6d-1ebaa818b3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b36a6-f043-4c1d-b063-a8e72c3cb08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B8A2D68-7C74-4411-BF2D-84E4039683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64a99f-50cc-420b-9c6d-1ebaa818b3ea"/>
    <ds:schemaRef ds:uri="151b36a6-f043-4c1d-b063-a8e72c3cb0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E9F106-A91F-4B5D-A8EE-1219622C54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E57C02-A27E-4927-B2D2-766693E57459}">
  <ds:schemaRefs>
    <ds:schemaRef ds:uri="http://schemas.microsoft.com/office/2006/metadata/properties"/>
    <ds:schemaRef ds:uri="3564a99f-50cc-420b-9c6d-1ebaa818b3e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151b36a6-f043-4c1d-b063-a8e72c3cb0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556</Words>
  <Application>Microsoft Office PowerPoint</Application>
  <PresentationFormat>Widescreen</PresentationFormat>
  <Paragraphs>214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Income</vt:lpstr>
      <vt:lpstr>Representative Rugby Expenditure</vt:lpstr>
      <vt:lpstr>Community Rugby Expenditure</vt:lpstr>
      <vt:lpstr>Overhead Expenditure</vt:lpstr>
      <vt:lpstr>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Honorary Secretary - Gloucestershire</dc:creator>
  <cp:lastModifiedBy>Honorary Secretary - Gloucestershire RFU</cp:lastModifiedBy>
  <cp:revision>34</cp:revision>
  <cp:lastPrinted>2019-07-09T08:19:48Z</cp:lastPrinted>
  <dcterms:created xsi:type="dcterms:W3CDTF">2019-07-08T20:02:49Z</dcterms:created>
  <dcterms:modified xsi:type="dcterms:W3CDTF">2020-11-10T09:24:22Z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0x01010009BCE587A5D5FE4EA7F9A055F568EF3F</vt:lpwstr>
  </property>
</Properties>
</file>